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1"/>
  </p:sldMasterIdLst>
  <p:notesMasterIdLst>
    <p:notesMasterId r:id="rId13"/>
  </p:notesMasterIdLst>
  <p:handoutMasterIdLst>
    <p:handoutMasterId r:id="rId14"/>
  </p:handoutMasterIdLst>
  <p:sldIdLst>
    <p:sldId id="272" r:id="rId2"/>
    <p:sldId id="1626" r:id="rId3"/>
    <p:sldId id="1634" r:id="rId4"/>
    <p:sldId id="1635" r:id="rId5"/>
    <p:sldId id="302" r:id="rId6"/>
    <p:sldId id="1628" r:id="rId7"/>
    <p:sldId id="1629" r:id="rId8"/>
    <p:sldId id="2147376329" r:id="rId9"/>
    <p:sldId id="1639" r:id="rId10"/>
    <p:sldId id="309" r:id="rId11"/>
    <p:sldId id="27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1A891F-2861-7511-C204-D3F8F00DE4CF}" name="Sarah Dumais" initials="SD" userId="S::sarah.dumais@martinspoint.org::971b0849-8190-4c8e-899b-e97764b2b119" providerId="AD"/>
  <p188:author id="{A1A7818A-03B0-6B1F-7A3A-293A5D2840CC}" name="Jeff Smagula" initials="JS" userId="S::jeff.smagula@martinspoint.org::abf49270-69c7-491c-80b8-7abbe278ef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42"/>
    <a:srgbClr val="F9F9F9"/>
    <a:srgbClr val="3D3D3E"/>
    <a:srgbClr val="49CAB6"/>
    <a:srgbClr val="1D5C42"/>
    <a:srgbClr val="CECECE"/>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2" autoAdjust="0"/>
    <p:restoredTop sz="69424" autoAdjust="0"/>
  </p:normalViewPr>
  <p:slideViewPr>
    <p:cSldViewPr snapToGrid="0" snapToObjects="1">
      <p:cViewPr varScale="1">
        <p:scale>
          <a:sx n="77" d="100"/>
          <a:sy n="77" d="100"/>
        </p:scale>
        <p:origin x="1914" y="96"/>
      </p:cViewPr>
      <p:guideLst>
        <p:guide orient="horz" pos="2160"/>
        <p:guide pos="386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5C5862-9504-41D2-AB3C-F221F4A6C0A4}"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en-US"/>
        </a:p>
      </dgm:t>
    </dgm:pt>
    <dgm:pt modelId="{66B64840-D600-428D-9AD1-B42374293737}">
      <dgm:prSet phldrT="[Text]"/>
      <dgm:spPr/>
      <dgm:t>
        <a:bodyPr/>
        <a:lstStyle/>
        <a:p>
          <a:pPr algn="l"/>
          <a:r>
            <a:rPr lang="en-US" dirty="0"/>
            <a:t>Improved Patient Outcomes</a:t>
          </a:r>
        </a:p>
      </dgm:t>
    </dgm:pt>
    <dgm:pt modelId="{855EA230-7733-4A4B-8A12-17B1D6370EA3}" type="parTrans" cxnId="{A6C73741-87AB-4E81-9356-5C40A7C0717A}">
      <dgm:prSet/>
      <dgm:spPr/>
      <dgm:t>
        <a:bodyPr/>
        <a:lstStyle/>
        <a:p>
          <a:pPr algn="l"/>
          <a:endParaRPr lang="en-US"/>
        </a:p>
      </dgm:t>
    </dgm:pt>
    <dgm:pt modelId="{CF2A5C7E-C404-42B9-B778-814A847A986E}" type="sibTrans" cxnId="{A6C73741-87AB-4E81-9356-5C40A7C0717A}">
      <dgm:prSet/>
      <dgm:spPr/>
      <dgm:t>
        <a:bodyPr/>
        <a:lstStyle/>
        <a:p>
          <a:pPr algn="l"/>
          <a:endParaRPr lang="en-US"/>
        </a:p>
      </dgm:t>
    </dgm:pt>
    <dgm:pt modelId="{A9903C88-F083-4907-B089-DC9EC44FBFEF}">
      <dgm:prSet phldrT="[Text]"/>
      <dgm:spPr/>
      <dgm:t>
        <a:bodyPr/>
        <a:lstStyle/>
        <a:p>
          <a:pPr algn="l"/>
          <a:r>
            <a:rPr lang="en-US" dirty="0"/>
            <a:t>Targeted coding and documentation education opportunities</a:t>
          </a:r>
        </a:p>
      </dgm:t>
    </dgm:pt>
    <dgm:pt modelId="{B5254884-AFDF-49C9-B7FF-6879209DDC7C}" type="parTrans" cxnId="{C26B855D-5730-4A06-8C0D-3E59DF978F36}">
      <dgm:prSet/>
      <dgm:spPr/>
      <dgm:t>
        <a:bodyPr/>
        <a:lstStyle/>
        <a:p>
          <a:pPr algn="l"/>
          <a:endParaRPr lang="en-US"/>
        </a:p>
      </dgm:t>
    </dgm:pt>
    <dgm:pt modelId="{D4479E57-3711-4E1D-A601-EB35F6F630CA}" type="sibTrans" cxnId="{C26B855D-5730-4A06-8C0D-3E59DF978F36}">
      <dgm:prSet/>
      <dgm:spPr/>
      <dgm:t>
        <a:bodyPr/>
        <a:lstStyle/>
        <a:p>
          <a:pPr algn="l"/>
          <a:endParaRPr lang="en-US"/>
        </a:p>
      </dgm:t>
    </dgm:pt>
    <dgm:pt modelId="{5B931B2A-2164-45EE-8B30-75DEE26BA4D5}">
      <dgm:prSet phldrT="[Text]"/>
      <dgm:spPr/>
      <dgm:t>
        <a:bodyPr/>
        <a:lstStyle/>
        <a:p>
          <a:pPr algn="l"/>
          <a:r>
            <a:rPr lang="en-US" dirty="0"/>
            <a:t>Lower cost of care</a:t>
          </a:r>
        </a:p>
      </dgm:t>
    </dgm:pt>
    <dgm:pt modelId="{39D00ADC-5627-4D2D-8744-25E87D78493D}" type="parTrans" cxnId="{E7BB55FB-A808-4701-9750-D3A3A85385D2}">
      <dgm:prSet/>
      <dgm:spPr/>
      <dgm:t>
        <a:bodyPr/>
        <a:lstStyle/>
        <a:p>
          <a:pPr algn="l"/>
          <a:endParaRPr lang="en-US"/>
        </a:p>
      </dgm:t>
    </dgm:pt>
    <dgm:pt modelId="{F7048920-3E95-491E-BF2E-004848A67EE9}" type="sibTrans" cxnId="{E7BB55FB-A808-4701-9750-D3A3A85385D2}">
      <dgm:prSet/>
      <dgm:spPr/>
      <dgm:t>
        <a:bodyPr/>
        <a:lstStyle/>
        <a:p>
          <a:pPr algn="l"/>
          <a:endParaRPr lang="en-US"/>
        </a:p>
      </dgm:t>
    </dgm:pt>
    <dgm:pt modelId="{9B5787FD-1128-4936-9686-F81ECF7255D1}">
      <dgm:prSet phldrT="[Text]"/>
      <dgm:spPr/>
      <dgm:t>
        <a:bodyPr/>
        <a:lstStyle/>
        <a:p>
          <a:pPr algn="r"/>
          <a:r>
            <a:rPr lang="en-US" dirty="0"/>
            <a:t>Accurate estimation of future health cost</a:t>
          </a:r>
        </a:p>
      </dgm:t>
    </dgm:pt>
    <dgm:pt modelId="{909E3356-3DAE-41B4-9A24-19CEAEA7FCE7}" type="parTrans" cxnId="{394F65C4-C840-44AB-A666-D94440555C07}">
      <dgm:prSet/>
      <dgm:spPr/>
      <dgm:t>
        <a:bodyPr/>
        <a:lstStyle/>
        <a:p>
          <a:pPr algn="l"/>
          <a:endParaRPr lang="en-US"/>
        </a:p>
      </dgm:t>
    </dgm:pt>
    <dgm:pt modelId="{9FE97EC1-D650-4721-AAEB-8C2C96D878F9}" type="sibTrans" cxnId="{394F65C4-C840-44AB-A666-D94440555C07}">
      <dgm:prSet/>
      <dgm:spPr/>
      <dgm:t>
        <a:bodyPr/>
        <a:lstStyle/>
        <a:p>
          <a:pPr algn="l"/>
          <a:endParaRPr lang="en-US"/>
        </a:p>
      </dgm:t>
    </dgm:pt>
    <dgm:pt modelId="{37AE8595-4B4C-40B6-BBAF-25A2A67F9FDE}">
      <dgm:prSet phldrT="[Text]"/>
      <dgm:spPr/>
      <dgm:t>
        <a:bodyPr/>
        <a:lstStyle/>
        <a:p>
          <a:pPr algn="l"/>
          <a:r>
            <a:rPr lang="en-US" dirty="0"/>
            <a:t>Improved provider experience</a:t>
          </a:r>
        </a:p>
      </dgm:t>
    </dgm:pt>
    <dgm:pt modelId="{9E3590F0-BF24-4E11-8AFB-741EE703C06D}" type="parTrans" cxnId="{639210E3-61EA-478B-B99F-6F9D9EFE663E}">
      <dgm:prSet/>
      <dgm:spPr/>
      <dgm:t>
        <a:bodyPr/>
        <a:lstStyle/>
        <a:p>
          <a:pPr algn="l"/>
          <a:endParaRPr lang="en-US"/>
        </a:p>
      </dgm:t>
    </dgm:pt>
    <dgm:pt modelId="{0F9CFFD0-6A1C-4157-9D3F-6C4376A6D6BD}" type="sibTrans" cxnId="{639210E3-61EA-478B-B99F-6F9D9EFE663E}">
      <dgm:prSet/>
      <dgm:spPr/>
      <dgm:t>
        <a:bodyPr/>
        <a:lstStyle/>
        <a:p>
          <a:pPr algn="l"/>
          <a:endParaRPr lang="en-US"/>
        </a:p>
      </dgm:t>
    </dgm:pt>
    <dgm:pt modelId="{09EC56CC-CBBA-4CC0-9952-98C5B7D41087}">
      <dgm:prSet phldrT="[Text]"/>
      <dgm:spPr/>
      <dgm:t>
        <a:bodyPr/>
        <a:lstStyle/>
        <a:p>
          <a:pPr algn="r"/>
          <a:r>
            <a:rPr lang="en-US" dirty="0"/>
            <a:t>Resources provided for comprehensive gap closure</a:t>
          </a:r>
        </a:p>
      </dgm:t>
    </dgm:pt>
    <dgm:pt modelId="{85436078-F09A-4866-9F8D-488A76CC52FF}" type="parTrans" cxnId="{E0FEC1C7-54CC-471F-B800-81333652E691}">
      <dgm:prSet/>
      <dgm:spPr/>
      <dgm:t>
        <a:bodyPr/>
        <a:lstStyle/>
        <a:p>
          <a:pPr algn="l"/>
          <a:endParaRPr lang="en-US"/>
        </a:p>
      </dgm:t>
    </dgm:pt>
    <dgm:pt modelId="{7513E54F-2B18-4C52-8D64-DB72A7866304}" type="sibTrans" cxnId="{E0FEC1C7-54CC-471F-B800-81333652E691}">
      <dgm:prSet/>
      <dgm:spPr/>
      <dgm:t>
        <a:bodyPr/>
        <a:lstStyle/>
        <a:p>
          <a:pPr algn="l"/>
          <a:endParaRPr lang="en-US"/>
        </a:p>
      </dgm:t>
    </dgm:pt>
    <dgm:pt modelId="{63F3CF7A-E032-4F79-9B28-3F37BE6CD722}">
      <dgm:prSet phldrT="[Text]"/>
      <dgm:spPr/>
      <dgm:t>
        <a:bodyPr/>
        <a:lstStyle/>
        <a:p>
          <a:pPr algn="l"/>
          <a:r>
            <a:rPr lang="en-US" dirty="0"/>
            <a:t>Improved patient experience</a:t>
          </a:r>
        </a:p>
      </dgm:t>
    </dgm:pt>
    <dgm:pt modelId="{D943A2F2-6CF4-4EB8-9570-01F26E46B146}" type="parTrans" cxnId="{115342BC-0E98-4ED9-8625-7C458B0332E7}">
      <dgm:prSet/>
      <dgm:spPr/>
      <dgm:t>
        <a:bodyPr/>
        <a:lstStyle/>
        <a:p>
          <a:pPr algn="l"/>
          <a:endParaRPr lang="en-US"/>
        </a:p>
      </dgm:t>
    </dgm:pt>
    <dgm:pt modelId="{E33114FE-41CF-42AE-A4B1-A29271E1CD33}" type="sibTrans" cxnId="{115342BC-0E98-4ED9-8625-7C458B0332E7}">
      <dgm:prSet/>
      <dgm:spPr/>
      <dgm:t>
        <a:bodyPr/>
        <a:lstStyle/>
        <a:p>
          <a:pPr algn="l"/>
          <a:endParaRPr lang="en-US"/>
        </a:p>
      </dgm:t>
    </dgm:pt>
    <dgm:pt modelId="{80462BE2-504B-40F5-89DF-D616128063F8}">
      <dgm:prSet phldrT="[Text]"/>
      <dgm:spPr/>
      <dgm:t>
        <a:bodyPr/>
        <a:lstStyle/>
        <a:p>
          <a:pPr algn="l"/>
          <a:r>
            <a:rPr lang="en-US" dirty="0"/>
            <a:t>Improved care coordination</a:t>
          </a:r>
        </a:p>
      </dgm:t>
    </dgm:pt>
    <dgm:pt modelId="{EEF9F655-8B72-48DB-87E8-E25339DBE891}" type="parTrans" cxnId="{329ED780-469B-4811-AAE6-CE095E55AE4A}">
      <dgm:prSet/>
      <dgm:spPr/>
      <dgm:t>
        <a:bodyPr/>
        <a:lstStyle/>
        <a:p>
          <a:pPr algn="l"/>
          <a:endParaRPr lang="en-US"/>
        </a:p>
      </dgm:t>
    </dgm:pt>
    <dgm:pt modelId="{E3E0B510-D549-4E03-B260-3CAD79A3F05E}" type="sibTrans" cxnId="{329ED780-469B-4811-AAE6-CE095E55AE4A}">
      <dgm:prSet/>
      <dgm:spPr/>
      <dgm:t>
        <a:bodyPr/>
        <a:lstStyle/>
        <a:p>
          <a:pPr algn="l"/>
          <a:endParaRPr lang="en-US"/>
        </a:p>
      </dgm:t>
    </dgm:pt>
    <dgm:pt modelId="{661A3499-AC10-42EE-8177-1BFD97DCDC25}" type="pres">
      <dgm:prSet presAssocID="{C85C5862-9504-41D2-AB3C-F221F4A6C0A4}" presName="cycleMatrixDiagram" presStyleCnt="0">
        <dgm:presLayoutVars>
          <dgm:chMax val="1"/>
          <dgm:dir/>
          <dgm:animLvl val="lvl"/>
          <dgm:resizeHandles val="exact"/>
        </dgm:presLayoutVars>
      </dgm:prSet>
      <dgm:spPr/>
    </dgm:pt>
    <dgm:pt modelId="{FB366747-5251-4B01-80B6-2F3B107F9898}" type="pres">
      <dgm:prSet presAssocID="{C85C5862-9504-41D2-AB3C-F221F4A6C0A4}" presName="children" presStyleCnt="0"/>
      <dgm:spPr/>
    </dgm:pt>
    <dgm:pt modelId="{A8599AF7-0EA5-4BAB-A290-02C322A3120D}" type="pres">
      <dgm:prSet presAssocID="{C85C5862-9504-41D2-AB3C-F221F4A6C0A4}" presName="child1group" presStyleCnt="0"/>
      <dgm:spPr/>
    </dgm:pt>
    <dgm:pt modelId="{2E032260-D766-463D-8945-75D76B047219}" type="pres">
      <dgm:prSet presAssocID="{C85C5862-9504-41D2-AB3C-F221F4A6C0A4}" presName="child1" presStyleLbl="bgAcc1" presStyleIdx="0" presStyleCnt="4" custScaleX="145570" custLinFactNeighborX="13416" custLinFactNeighborY="12988"/>
      <dgm:spPr/>
    </dgm:pt>
    <dgm:pt modelId="{52F18C97-27D7-423B-A4D0-A08A74D30258}" type="pres">
      <dgm:prSet presAssocID="{C85C5862-9504-41D2-AB3C-F221F4A6C0A4}" presName="child1Text" presStyleLbl="bgAcc1" presStyleIdx="0" presStyleCnt="4">
        <dgm:presLayoutVars>
          <dgm:bulletEnabled val="1"/>
        </dgm:presLayoutVars>
      </dgm:prSet>
      <dgm:spPr/>
    </dgm:pt>
    <dgm:pt modelId="{D95627C9-F4F6-45C2-BBAD-9B48489440CD}" type="pres">
      <dgm:prSet presAssocID="{C85C5862-9504-41D2-AB3C-F221F4A6C0A4}" presName="child2group" presStyleCnt="0"/>
      <dgm:spPr/>
    </dgm:pt>
    <dgm:pt modelId="{45BD8127-B3E9-4762-B2C3-4F40EF0EE723}" type="pres">
      <dgm:prSet presAssocID="{C85C5862-9504-41D2-AB3C-F221F4A6C0A4}" presName="child2" presStyleLbl="bgAcc1" presStyleIdx="1" presStyleCnt="4" custScaleX="163873" custScaleY="72856" custLinFactNeighborX="7966"/>
      <dgm:spPr/>
    </dgm:pt>
    <dgm:pt modelId="{26717827-2DC9-4D33-8430-DAD7ED7282A8}" type="pres">
      <dgm:prSet presAssocID="{C85C5862-9504-41D2-AB3C-F221F4A6C0A4}" presName="child2Text" presStyleLbl="bgAcc1" presStyleIdx="1" presStyleCnt="4">
        <dgm:presLayoutVars>
          <dgm:bulletEnabled val="1"/>
        </dgm:presLayoutVars>
      </dgm:prSet>
      <dgm:spPr/>
    </dgm:pt>
    <dgm:pt modelId="{A98C8605-89ED-4244-9635-D88E9DC51D45}" type="pres">
      <dgm:prSet presAssocID="{C85C5862-9504-41D2-AB3C-F221F4A6C0A4}" presName="child3group" presStyleCnt="0"/>
      <dgm:spPr/>
    </dgm:pt>
    <dgm:pt modelId="{6F9F814B-788D-4028-A5BA-9589C4A575B3}" type="pres">
      <dgm:prSet presAssocID="{C85C5862-9504-41D2-AB3C-F221F4A6C0A4}" presName="child3" presStyleLbl="bgAcc1" presStyleIdx="2" presStyleCnt="4" custScaleX="164057" custLinFactNeighborX="9066" custLinFactNeighborY="0"/>
      <dgm:spPr/>
    </dgm:pt>
    <dgm:pt modelId="{ABC0A95B-1BAC-4FCC-B48C-1D9423C024F1}" type="pres">
      <dgm:prSet presAssocID="{C85C5862-9504-41D2-AB3C-F221F4A6C0A4}" presName="child3Text" presStyleLbl="bgAcc1" presStyleIdx="2" presStyleCnt="4">
        <dgm:presLayoutVars>
          <dgm:bulletEnabled val="1"/>
        </dgm:presLayoutVars>
      </dgm:prSet>
      <dgm:spPr/>
    </dgm:pt>
    <dgm:pt modelId="{E9A64844-6CFA-4353-A666-FD25163A858A}" type="pres">
      <dgm:prSet presAssocID="{C85C5862-9504-41D2-AB3C-F221F4A6C0A4}" presName="child4group" presStyleCnt="0"/>
      <dgm:spPr/>
    </dgm:pt>
    <dgm:pt modelId="{0DA027AC-17BA-4A01-A9B8-A21257D0E846}" type="pres">
      <dgm:prSet presAssocID="{C85C5862-9504-41D2-AB3C-F221F4A6C0A4}" presName="child4" presStyleLbl="bgAcc1" presStyleIdx="3" presStyleCnt="4" custScaleX="143459" custLinFactNeighborX="12815" custLinFactNeighborY="0"/>
      <dgm:spPr/>
    </dgm:pt>
    <dgm:pt modelId="{48F38D9F-EF1E-4FE0-95E7-02DBAC4236CB}" type="pres">
      <dgm:prSet presAssocID="{C85C5862-9504-41D2-AB3C-F221F4A6C0A4}" presName="child4Text" presStyleLbl="bgAcc1" presStyleIdx="3" presStyleCnt="4">
        <dgm:presLayoutVars>
          <dgm:bulletEnabled val="1"/>
        </dgm:presLayoutVars>
      </dgm:prSet>
      <dgm:spPr/>
    </dgm:pt>
    <dgm:pt modelId="{32503791-5035-4E49-A179-288B156A54B6}" type="pres">
      <dgm:prSet presAssocID="{C85C5862-9504-41D2-AB3C-F221F4A6C0A4}" presName="childPlaceholder" presStyleCnt="0"/>
      <dgm:spPr/>
    </dgm:pt>
    <dgm:pt modelId="{E9EFFB51-133E-4A71-A54A-26093BFB0CBA}" type="pres">
      <dgm:prSet presAssocID="{C85C5862-9504-41D2-AB3C-F221F4A6C0A4}" presName="circle" presStyleCnt="0"/>
      <dgm:spPr/>
    </dgm:pt>
    <dgm:pt modelId="{AE44BCD4-D00E-41E1-86EE-FBEA9F4453D9}" type="pres">
      <dgm:prSet presAssocID="{C85C5862-9504-41D2-AB3C-F221F4A6C0A4}" presName="quadrant1" presStyleLbl="node1" presStyleIdx="0" presStyleCnt="4">
        <dgm:presLayoutVars>
          <dgm:chMax val="1"/>
          <dgm:bulletEnabled val="1"/>
        </dgm:presLayoutVars>
      </dgm:prSet>
      <dgm:spPr/>
    </dgm:pt>
    <dgm:pt modelId="{CF3C4A26-24FC-47BE-98C8-EC87E4E182EA}" type="pres">
      <dgm:prSet presAssocID="{C85C5862-9504-41D2-AB3C-F221F4A6C0A4}" presName="quadrant2" presStyleLbl="node1" presStyleIdx="1" presStyleCnt="4">
        <dgm:presLayoutVars>
          <dgm:chMax val="1"/>
          <dgm:bulletEnabled val="1"/>
        </dgm:presLayoutVars>
      </dgm:prSet>
      <dgm:spPr/>
    </dgm:pt>
    <dgm:pt modelId="{1DF32776-F76B-4084-9549-1D36119EB552}" type="pres">
      <dgm:prSet presAssocID="{C85C5862-9504-41D2-AB3C-F221F4A6C0A4}" presName="quadrant3" presStyleLbl="node1" presStyleIdx="2" presStyleCnt="4">
        <dgm:presLayoutVars>
          <dgm:chMax val="1"/>
          <dgm:bulletEnabled val="1"/>
        </dgm:presLayoutVars>
      </dgm:prSet>
      <dgm:spPr/>
    </dgm:pt>
    <dgm:pt modelId="{AAE97B06-99C9-48C1-92EE-484AAADC47D3}" type="pres">
      <dgm:prSet presAssocID="{C85C5862-9504-41D2-AB3C-F221F4A6C0A4}" presName="quadrant4" presStyleLbl="node1" presStyleIdx="3" presStyleCnt="4">
        <dgm:presLayoutVars>
          <dgm:chMax val="1"/>
          <dgm:bulletEnabled val="1"/>
        </dgm:presLayoutVars>
      </dgm:prSet>
      <dgm:spPr/>
    </dgm:pt>
    <dgm:pt modelId="{4643870C-4D01-45EB-8599-A5F652B4AF56}" type="pres">
      <dgm:prSet presAssocID="{C85C5862-9504-41D2-AB3C-F221F4A6C0A4}" presName="quadrantPlaceholder" presStyleCnt="0"/>
      <dgm:spPr/>
    </dgm:pt>
    <dgm:pt modelId="{F2D8EF5F-D3B0-4742-B27C-A84BF295C7EA}" type="pres">
      <dgm:prSet presAssocID="{C85C5862-9504-41D2-AB3C-F221F4A6C0A4}" presName="center1" presStyleLbl="fgShp" presStyleIdx="0" presStyleCnt="2"/>
      <dgm:spPr/>
    </dgm:pt>
    <dgm:pt modelId="{E1D96AE0-82E1-48B7-BC47-738ADB71EED0}" type="pres">
      <dgm:prSet presAssocID="{C85C5862-9504-41D2-AB3C-F221F4A6C0A4}" presName="center2" presStyleLbl="fgShp" presStyleIdx="1" presStyleCnt="2"/>
      <dgm:spPr/>
    </dgm:pt>
  </dgm:ptLst>
  <dgm:cxnLst>
    <dgm:cxn modelId="{EF944B04-8FC0-4182-B098-2DC0BC1AB698}" type="presOf" srcId="{9B5787FD-1128-4936-9686-F81ECF7255D1}" destId="{45BD8127-B3E9-4762-B2C3-4F40EF0EE723}" srcOrd="0" destOrd="0" presId="urn:microsoft.com/office/officeart/2005/8/layout/cycle4"/>
    <dgm:cxn modelId="{498B640B-D546-45C1-B397-A0CF3571B69F}" type="presOf" srcId="{37AE8595-4B4C-40B6-BBAF-25A2A67F9FDE}" destId="{1DF32776-F76B-4084-9549-1D36119EB552}" srcOrd="0" destOrd="0" presId="urn:microsoft.com/office/officeart/2005/8/layout/cycle4"/>
    <dgm:cxn modelId="{C26B855D-5730-4A06-8C0D-3E59DF978F36}" srcId="{66B64840-D600-428D-9AD1-B42374293737}" destId="{A9903C88-F083-4907-B089-DC9EC44FBFEF}" srcOrd="0" destOrd="0" parTransId="{B5254884-AFDF-49C9-B7FF-6879209DDC7C}" sibTransId="{D4479E57-3711-4E1D-A601-EB35F6F630CA}"/>
    <dgm:cxn modelId="{A6C73741-87AB-4E81-9356-5C40A7C0717A}" srcId="{C85C5862-9504-41D2-AB3C-F221F4A6C0A4}" destId="{66B64840-D600-428D-9AD1-B42374293737}" srcOrd="0" destOrd="0" parTransId="{855EA230-7733-4A4B-8A12-17B1D6370EA3}" sibTransId="{CF2A5C7E-C404-42B9-B778-814A847A986E}"/>
    <dgm:cxn modelId="{FD518D4F-4A13-48A5-8524-47A5581760D3}" type="presOf" srcId="{66B64840-D600-428D-9AD1-B42374293737}" destId="{AE44BCD4-D00E-41E1-86EE-FBEA9F4453D9}" srcOrd="0" destOrd="0" presId="urn:microsoft.com/office/officeart/2005/8/layout/cycle4"/>
    <dgm:cxn modelId="{47593B71-16CF-47E1-AA63-8CAAFB21F8DB}" type="presOf" srcId="{A9903C88-F083-4907-B089-DC9EC44FBFEF}" destId="{2E032260-D766-463D-8945-75D76B047219}" srcOrd="0" destOrd="0" presId="urn:microsoft.com/office/officeart/2005/8/layout/cycle4"/>
    <dgm:cxn modelId="{D8811C52-C0EF-49AF-9587-CA86CB7B45D9}" type="presOf" srcId="{63F3CF7A-E032-4F79-9B28-3F37BE6CD722}" destId="{AAE97B06-99C9-48C1-92EE-484AAADC47D3}" srcOrd="0" destOrd="0" presId="urn:microsoft.com/office/officeart/2005/8/layout/cycle4"/>
    <dgm:cxn modelId="{3E9CD157-8849-4054-85C3-12473B0AEB1A}" type="presOf" srcId="{9B5787FD-1128-4936-9686-F81ECF7255D1}" destId="{26717827-2DC9-4D33-8430-DAD7ED7282A8}" srcOrd="1" destOrd="0" presId="urn:microsoft.com/office/officeart/2005/8/layout/cycle4"/>
    <dgm:cxn modelId="{329ED780-469B-4811-AAE6-CE095E55AE4A}" srcId="{63F3CF7A-E032-4F79-9B28-3F37BE6CD722}" destId="{80462BE2-504B-40F5-89DF-D616128063F8}" srcOrd="0" destOrd="0" parTransId="{EEF9F655-8B72-48DB-87E8-E25339DBE891}" sibTransId="{E3E0B510-D549-4E03-B260-3CAD79A3F05E}"/>
    <dgm:cxn modelId="{AEC968B2-D1C4-47A0-87AA-E74B2E611AD3}" type="presOf" srcId="{C85C5862-9504-41D2-AB3C-F221F4A6C0A4}" destId="{661A3499-AC10-42EE-8177-1BFD97DCDC25}" srcOrd="0" destOrd="0" presId="urn:microsoft.com/office/officeart/2005/8/layout/cycle4"/>
    <dgm:cxn modelId="{115342BC-0E98-4ED9-8625-7C458B0332E7}" srcId="{C85C5862-9504-41D2-AB3C-F221F4A6C0A4}" destId="{63F3CF7A-E032-4F79-9B28-3F37BE6CD722}" srcOrd="3" destOrd="0" parTransId="{D943A2F2-6CF4-4EB8-9570-01F26E46B146}" sibTransId="{E33114FE-41CF-42AE-A4B1-A29271E1CD33}"/>
    <dgm:cxn modelId="{394F65C4-C840-44AB-A666-D94440555C07}" srcId="{5B931B2A-2164-45EE-8B30-75DEE26BA4D5}" destId="{9B5787FD-1128-4936-9686-F81ECF7255D1}" srcOrd="0" destOrd="0" parTransId="{909E3356-3DAE-41B4-9A24-19CEAEA7FCE7}" sibTransId="{9FE97EC1-D650-4721-AAEB-8C2C96D878F9}"/>
    <dgm:cxn modelId="{E0FEC1C7-54CC-471F-B800-81333652E691}" srcId="{37AE8595-4B4C-40B6-BBAF-25A2A67F9FDE}" destId="{09EC56CC-CBBA-4CC0-9952-98C5B7D41087}" srcOrd="0" destOrd="0" parTransId="{85436078-F09A-4866-9F8D-488A76CC52FF}" sibTransId="{7513E54F-2B18-4C52-8D64-DB72A7866304}"/>
    <dgm:cxn modelId="{76266DDA-17F4-4579-9BC4-F58F07DF07E3}" type="presOf" srcId="{5B931B2A-2164-45EE-8B30-75DEE26BA4D5}" destId="{CF3C4A26-24FC-47BE-98C8-EC87E4E182EA}" srcOrd="0" destOrd="0" presId="urn:microsoft.com/office/officeart/2005/8/layout/cycle4"/>
    <dgm:cxn modelId="{D87873DC-7ECE-436D-8D27-138AFA2DFFB9}" type="presOf" srcId="{80462BE2-504B-40F5-89DF-D616128063F8}" destId="{0DA027AC-17BA-4A01-A9B8-A21257D0E846}" srcOrd="0" destOrd="0" presId="urn:microsoft.com/office/officeart/2005/8/layout/cycle4"/>
    <dgm:cxn modelId="{9D5BBADE-8D5E-4187-8883-E2CC124E4A2F}" type="presOf" srcId="{09EC56CC-CBBA-4CC0-9952-98C5B7D41087}" destId="{6F9F814B-788D-4028-A5BA-9589C4A575B3}" srcOrd="0" destOrd="0" presId="urn:microsoft.com/office/officeart/2005/8/layout/cycle4"/>
    <dgm:cxn modelId="{639210E3-61EA-478B-B99F-6F9D9EFE663E}" srcId="{C85C5862-9504-41D2-AB3C-F221F4A6C0A4}" destId="{37AE8595-4B4C-40B6-BBAF-25A2A67F9FDE}" srcOrd="2" destOrd="0" parTransId="{9E3590F0-BF24-4E11-8AFB-741EE703C06D}" sibTransId="{0F9CFFD0-6A1C-4157-9D3F-6C4376A6D6BD}"/>
    <dgm:cxn modelId="{9E7BF3E8-139E-4355-9FBC-6DAE61D1AA41}" type="presOf" srcId="{09EC56CC-CBBA-4CC0-9952-98C5B7D41087}" destId="{ABC0A95B-1BAC-4FCC-B48C-1D9423C024F1}" srcOrd="1" destOrd="0" presId="urn:microsoft.com/office/officeart/2005/8/layout/cycle4"/>
    <dgm:cxn modelId="{3EA84DF0-2573-4FFF-925F-2812AB7A33DE}" type="presOf" srcId="{A9903C88-F083-4907-B089-DC9EC44FBFEF}" destId="{52F18C97-27D7-423B-A4D0-A08A74D30258}" srcOrd="1" destOrd="0" presId="urn:microsoft.com/office/officeart/2005/8/layout/cycle4"/>
    <dgm:cxn modelId="{E7BB55FB-A808-4701-9750-D3A3A85385D2}" srcId="{C85C5862-9504-41D2-AB3C-F221F4A6C0A4}" destId="{5B931B2A-2164-45EE-8B30-75DEE26BA4D5}" srcOrd="1" destOrd="0" parTransId="{39D00ADC-5627-4D2D-8744-25E87D78493D}" sibTransId="{F7048920-3E95-491E-BF2E-004848A67EE9}"/>
    <dgm:cxn modelId="{C7B64DFE-7FE0-4CA7-A962-EE8571E6D429}" type="presOf" srcId="{80462BE2-504B-40F5-89DF-D616128063F8}" destId="{48F38D9F-EF1E-4FE0-95E7-02DBAC4236CB}" srcOrd="1" destOrd="0" presId="urn:microsoft.com/office/officeart/2005/8/layout/cycle4"/>
    <dgm:cxn modelId="{46C9371F-953A-4E5F-9A56-8D541E1F7C92}" type="presParOf" srcId="{661A3499-AC10-42EE-8177-1BFD97DCDC25}" destId="{FB366747-5251-4B01-80B6-2F3B107F9898}" srcOrd="0" destOrd="0" presId="urn:microsoft.com/office/officeart/2005/8/layout/cycle4"/>
    <dgm:cxn modelId="{7C80563B-1738-46CC-8306-871CA341060B}" type="presParOf" srcId="{FB366747-5251-4B01-80B6-2F3B107F9898}" destId="{A8599AF7-0EA5-4BAB-A290-02C322A3120D}" srcOrd="0" destOrd="0" presId="urn:microsoft.com/office/officeart/2005/8/layout/cycle4"/>
    <dgm:cxn modelId="{12AE30D4-F556-4C25-962C-CC3A6640777F}" type="presParOf" srcId="{A8599AF7-0EA5-4BAB-A290-02C322A3120D}" destId="{2E032260-D766-463D-8945-75D76B047219}" srcOrd="0" destOrd="0" presId="urn:microsoft.com/office/officeart/2005/8/layout/cycle4"/>
    <dgm:cxn modelId="{5704E54F-424D-4753-8E5F-FECAE026B5B3}" type="presParOf" srcId="{A8599AF7-0EA5-4BAB-A290-02C322A3120D}" destId="{52F18C97-27D7-423B-A4D0-A08A74D30258}" srcOrd="1" destOrd="0" presId="urn:microsoft.com/office/officeart/2005/8/layout/cycle4"/>
    <dgm:cxn modelId="{2611A38C-025E-4E7C-9764-E59A4755E9DA}" type="presParOf" srcId="{FB366747-5251-4B01-80B6-2F3B107F9898}" destId="{D95627C9-F4F6-45C2-BBAD-9B48489440CD}" srcOrd="1" destOrd="0" presId="urn:microsoft.com/office/officeart/2005/8/layout/cycle4"/>
    <dgm:cxn modelId="{448F238E-1D6A-4370-B86B-AFB61B239C85}" type="presParOf" srcId="{D95627C9-F4F6-45C2-BBAD-9B48489440CD}" destId="{45BD8127-B3E9-4762-B2C3-4F40EF0EE723}" srcOrd="0" destOrd="0" presId="urn:microsoft.com/office/officeart/2005/8/layout/cycle4"/>
    <dgm:cxn modelId="{EB53F8CF-1C48-4F74-9780-3516C5F3EC12}" type="presParOf" srcId="{D95627C9-F4F6-45C2-BBAD-9B48489440CD}" destId="{26717827-2DC9-4D33-8430-DAD7ED7282A8}" srcOrd="1" destOrd="0" presId="urn:microsoft.com/office/officeart/2005/8/layout/cycle4"/>
    <dgm:cxn modelId="{ECA1843D-0AC9-40FF-8A75-C483C70F4656}" type="presParOf" srcId="{FB366747-5251-4B01-80B6-2F3B107F9898}" destId="{A98C8605-89ED-4244-9635-D88E9DC51D45}" srcOrd="2" destOrd="0" presId="urn:microsoft.com/office/officeart/2005/8/layout/cycle4"/>
    <dgm:cxn modelId="{95C5FD2E-004E-453F-8A42-B9740DE2111B}" type="presParOf" srcId="{A98C8605-89ED-4244-9635-D88E9DC51D45}" destId="{6F9F814B-788D-4028-A5BA-9589C4A575B3}" srcOrd="0" destOrd="0" presId="urn:microsoft.com/office/officeart/2005/8/layout/cycle4"/>
    <dgm:cxn modelId="{6AB2CE34-14AD-490D-8784-2C1DC2587C2C}" type="presParOf" srcId="{A98C8605-89ED-4244-9635-D88E9DC51D45}" destId="{ABC0A95B-1BAC-4FCC-B48C-1D9423C024F1}" srcOrd="1" destOrd="0" presId="urn:microsoft.com/office/officeart/2005/8/layout/cycle4"/>
    <dgm:cxn modelId="{BFAD730E-0317-4331-BD06-FFEE2B18F085}" type="presParOf" srcId="{FB366747-5251-4B01-80B6-2F3B107F9898}" destId="{E9A64844-6CFA-4353-A666-FD25163A858A}" srcOrd="3" destOrd="0" presId="urn:microsoft.com/office/officeart/2005/8/layout/cycle4"/>
    <dgm:cxn modelId="{0101BCD6-12AB-4CF6-8631-EBCFF0C112FF}" type="presParOf" srcId="{E9A64844-6CFA-4353-A666-FD25163A858A}" destId="{0DA027AC-17BA-4A01-A9B8-A21257D0E846}" srcOrd="0" destOrd="0" presId="urn:microsoft.com/office/officeart/2005/8/layout/cycle4"/>
    <dgm:cxn modelId="{B8D5BCAA-5F2C-4B58-ADE6-9D9660443D0C}" type="presParOf" srcId="{E9A64844-6CFA-4353-A666-FD25163A858A}" destId="{48F38D9F-EF1E-4FE0-95E7-02DBAC4236CB}" srcOrd="1" destOrd="0" presId="urn:microsoft.com/office/officeart/2005/8/layout/cycle4"/>
    <dgm:cxn modelId="{748FEC4B-3F70-4068-AE51-039FB4FADE2A}" type="presParOf" srcId="{FB366747-5251-4B01-80B6-2F3B107F9898}" destId="{32503791-5035-4E49-A179-288B156A54B6}" srcOrd="4" destOrd="0" presId="urn:microsoft.com/office/officeart/2005/8/layout/cycle4"/>
    <dgm:cxn modelId="{84142EBB-6C82-4CD3-8BAB-4F0732C5EADA}" type="presParOf" srcId="{661A3499-AC10-42EE-8177-1BFD97DCDC25}" destId="{E9EFFB51-133E-4A71-A54A-26093BFB0CBA}" srcOrd="1" destOrd="0" presId="urn:microsoft.com/office/officeart/2005/8/layout/cycle4"/>
    <dgm:cxn modelId="{5BD9D16E-DC9B-4981-819F-664E46D62795}" type="presParOf" srcId="{E9EFFB51-133E-4A71-A54A-26093BFB0CBA}" destId="{AE44BCD4-D00E-41E1-86EE-FBEA9F4453D9}" srcOrd="0" destOrd="0" presId="urn:microsoft.com/office/officeart/2005/8/layout/cycle4"/>
    <dgm:cxn modelId="{928A9AD6-10A0-405A-B8BF-43084AA24401}" type="presParOf" srcId="{E9EFFB51-133E-4A71-A54A-26093BFB0CBA}" destId="{CF3C4A26-24FC-47BE-98C8-EC87E4E182EA}" srcOrd="1" destOrd="0" presId="urn:microsoft.com/office/officeart/2005/8/layout/cycle4"/>
    <dgm:cxn modelId="{383356B3-513B-4706-B152-1D82EC1B47D6}" type="presParOf" srcId="{E9EFFB51-133E-4A71-A54A-26093BFB0CBA}" destId="{1DF32776-F76B-4084-9549-1D36119EB552}" srcOrd="2" destOrd="0" presId="urn:microsoft.com/office/officeart/2005/8/layout/cycle4"/>
    <dgm:cxn modelId="{7F9C910B-73E4-49F8-AD60-CE7CB12B1EC4}" type="presParOf" srcId="{E9EFFB51-133E-4A71-A54A-26093BFB0CBA}" destId="{AAE97B06-99C9-48C1-92EE-484AAADC47D3}" srcOrd="3" destOrd="0" presId="urn:microsoft.com/office/officeart/2005/8/layout/cycle4"/>
    <dgm:cxn modelId="{1CF71BC2-5FCD-4BB8-BD0E-FE9834A45B90}" type="presParOf" srcId="{E9EFFB51-133E-4A71-A54A-26093BFB0CBA}" destId="{4643870C-4D01-45EB-8599-A5F652B4AF56}" srcOrd="4" destOrd="0" presId="urn:microsoft.com/office/officeart/2005/8/layout/cycle4"/>
    <dgm:cxn modelId="{C5FE76E7-71DC-4D9F-8527-B1868CF03C65}" type="presParOf" srcId="{661A3499-AC10-42EE-8177-1BFD97DCDC25}" destId="{F2D8EF5F-D3B0-4742-B27C-A84BF295C7EA}" srcOrd="2" destOrd="0" presId="urn:microsoft.com/office/officeart/2005/8/layout/cycle4"/>
    <dgm:cxn modelId="{4C42C096-938E-472E-BFE2-C0ECBC764074}" type="presParOf" srcId="{661A3499-AC10-42EE-8177-1BFD97DCDC25}" destId="{E1D96AE0-82E1-48B7-BC47-738ADB71EED0}" srcOrd="3" destOrd="0" presId="urn:microsoft.com/office/officeart/2005/8/layout/cycle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31D149-B163-4E3E-B50A-6CDBC8AD5E74}" type="doc">
      <dgm:prSet loTypeId="urn:microsoft.com/office/officeart/2005/8/layout/cycle1" loCatId="cycle" qsTypeId="urn:microsoft.com/office/officeart/2005/8/quickstyle/simple5" qsCatId="simple" csTypeId="urn:microsoft.com/office/officeart/2005/8/colors/accent1_2" csCatId="accent1" phldr="1"/>
      <dgm:spPr/>
      <dgm:t>
        <a:bodyPr/>
        <a:lstStyle/>
        <a:p>
          <a:endParaRPr lang="en-US"/>
        </a:p>
      </dgm:t>
    </dgm:pt>
    <dgm:pt modelId="{E1EC3F3A-7000-4CDF-AAE8-F2C7016E6DD3}">
      <dgm:prSet phldrT="[Text]"/>
      <dgm:spPr/>
      <dgm:t>
        <a:bodyPr/>
        <a:lstStyle/>
        <a:p>
          <a:r>
            <a:rPr lang="en-US" b="1" dirty="0"/>
            <a:t>Care is delivered to patient</a:t>
          </a:r>
        </a:p>
      </dgm:t>
    </dgm:pt>
    <dgm:pt modelId="{E315ADDC-3A01-40A5-8EC5-EC5D4E6F3811}" type="parTrans" cxnId="{34CEB6DD-295F-4E9F-8E98-294D051075A3}">
      <dgm:prSet/>
      <dgm:spPr/>
      <dgm:t>
        <a:bodyPr/>
        <a:lstStyle/>
        <a:p>
          <a:endParaRPr lang="en-US"/>
        </a:p>
      </dgm:t>
    </dgm:pt>
    <dgm:pt modelId="{A1918157-258F-462C-BFCD-7E5263355EB2}" type="sibTrans" cxnId="{34CEB6DD-295F-4E9F-8E98-294D051075A3}">
      <dgm:prSet/>
      <dgm:spPr/>
      <dgm:t>
        <a:bodyPr/>
        <a:lstStyle/>
        <a:p>
          <a:endParaRPr lang="en-US"/>
        </a:p>
      </dgm:t>
    </dgm:pt>
    <dgm:pt modelId="{8D46B376-D901-45B6-BC38-05C6395C47E0}">
      <dgm:prSet phldrT="[Text]"/>
      <dgm:spPr/>
      <dgm:t>
        <a:bodyPr/>
        <a:lstStyle/>
        <a:p>
          <a:r>
            <a:rPr lang="en-US" dirty="0"/>
            <a:t>Care is documented and coded</a:t>
          </a:r>
        </a:p>
      </dgm:t>
    </dgm:pt>
    <dgm:pt modelId="{E691617A-67E4-4A61-A309-53BFA49D6B16}" type="parTrans" cxnId="{F99939FE-3A9B-4D73-AF0D-786C22D8A406}">
      <dgm:prSet/>
      <dgm:spPr/>
      <dgm:t>
        <a:bodyPr/>
        <a:lstStyle/>
        <a:p>
          <a:endParaRPr lang="en-US"/>
        </a:p>
      </dgm:t>
    </dgm:pt>
    <dgm:pt modelId="{A0B1172B-AA8A-4C82-9041-E1B82228F1CE}" type="sibTrans" cxnId="{F99939FE-3A9B-4D73-AF0D-786C22D8A406}">
      <dgm:prSet/>
      <dgm:spPr/>
      <dgm:t>
        <a:bodyPr/>
        <a:lstStyle/>
        <a:p>
          <a:endParaRPr lang="en-US"/>
        </a:p>
      </dgm:t>
    </dgm:pt>
    <dgm:pt modelId="{9E5CA242-A8C7-487E-B110-09E39920331E}">
      <dgm:prSet phldrT="[Text]"/>
      <dgm:spPr/>
      <dgm:t>
        <a:bodyPr/>
        <a:lstStyle/>
        <a:p>
          <a:r>
            <a:rPr lang="en-US" dirty="0"/>
            <a:t>ICD-10 codes submitted on claims</a:t>
          </a:r>
        </a:p>
      </dgm:t>
    </dgm:pt>
    <dgm:pt modelId="{F13ACCBF-BB0D-46C4-8369-7BFB75723B9F}" type="parTrans" cxnId="{3C9E1D8E-6321-40B0-99B2-9A818095DA57}">
      <dgm:prSet/>
      <dgm:spPr/>
      <dgm:t>
        <a:bodyPr/>
        <a:lstStyle/>
        <a:p>
          <a:endParaRPr lang="en-US"/>
        </a:p>
      </dgm:t>
    </dgm:pt>
    <dgm:pt modelId="{12E8F9FD-FF5E-46E7-8629-E0B40F67B852}" type="sibTrans" cxnId="{3C9E1D8E-6321-40B0-99B2-9A818095DA57}">
      <dgm:prSet/>
      <dgm:spPr/>
      <dgm:t>
        <a:bodyPr/>
        <a:lstStyle/>
        <a:p>
          <a:endParaRPr lang="en-US"/>
        </a:p>
      </dgm:t>
    </dgm:pt>
    <dgm:pt modelId="{8321B192-7DC8-4298-83A9-0A62371747E0}">
      <dgm:prSet phldrT="[Text]"/>
      <dgm:spPr/>
      <dgm:t>
        <a:bodyPr/>
        <a:lstStyle/>
        <a:p>
          <a:r>
            <a:rPr lang="en-US" dirty="0"/>
            <a:t>Plan submits data to CMS</a:t>
          </a:r>
        </a:p>
      </dgm:t>
    </dgm:pt>
    <dgm:pt modelId="{065CE424-CF9D-4CB4-AA47-1F40E3471B34}" type="parTrans" cxnId="{E94EA179-39DF-478F-9013-C4F422266AA6}">
      <dgm:prSet/>
      <dgm:spPr/>
      <dgm:t>
        <a:bodyPr/>
        <a:lstStyle/>
        <a:p>
          <a:endParaRPr lang="en-US"/>
        </a:p>
      </dgm:t>
    </dgm:pt>
    <dgm:pt modelId="{029A39EE-1D12-442C-BA7A-22E25BAE60F8}" type="sibTrans" cxnId="{E94EA179-39DF-478F-9013-C4F422266AA6}">
      <dgm:prSet/>
      <dgm:spPr/>
      <dgm:t>
        <a:bodyPr/>
        <a:lstStyle/>
        <a:p>
          <a:endParaRPr lang="en-US"/>
        </a:p>
      </dgm:t>
    </dgm:pt>
    <dgm:pt modelId="{B15B73AB-FBD9-441A-A04D-1ED5D3B2CE6C}">
      <dgm:prSet phldrT="[Text]"/>
      <dgm:spPr/>
      <dgm:t>
        <a:bodyPr/>
        <a:lstStyle/>
        <a:p>
          <a:r>
            <a:rPr lang="en-US" dirty="0"/>
            <a:t>CMS applies risk adjustment logic</a:t>
          </a:r>
        </a:p>
      </dgm:t>
    </dgm:pt>
    <dgm:pt modelId="{4EB590A7-5806-42AC-93DD-D60233190B7D}" type="parTrans" cxnId="{1695A77F-9519-4364-AE1E-332715326D71}">
      <dgm:prSet/>
      <dgm:spPr/>
      <dgm:t>
        <a:bodyPr/>
        <a:lstStyle/>
        <a:p>
          <a:endParaRPr lang="en-US"/>
        </a:p>
      </dgm:t>
    </dgm:pt>
    <dgm:pt modelId="{3B9FED4D-3942-4F9E-B59C-C846F10B5012}" type="sibTrans" cxnId="{1695A77F-9519-4364-AE1E-332715326D71}">
      <dgm:prSet/>
      <dgm:spPr/>
      <dgm:t>
        <a:bodyPr/>
        <a:lstStyle/>
        <a:p>
          <a:endParaRPr lang="en-US"/>
        </a:p>
      </dgm:t>
    </dgm:pt>
    <dgm:pt modelId="{1E7199F8-E466-4542-AC59-7E43484F246D}">
      <dgm:prSet/>
      <dgm:spPr/>
      <dgm:t>
        <a:bodyPr/>
        <a:lstStyle/>
        <a:p>
          <a:r>
            <a:rPr lang="en-US" dirty="0"/>
            <a:t>CMS calculates risk score and payment</a:t>
          </a:r>
        </a:p>
      </dgm:t>
    </dgm:pt>
    <dgm:pt modelId="{730BCD78-55EC-4774-8FA8-93F554D79C19}" type="parTrans" cxnId="{F2D9E1AE-E8E2-4DDA-8C29-B1CF9AB18CBB}">
      <dgm:prSet/>
      <dgm:spPr/>
      <dgm:t>
        <a:bodyPr/>
        <a:lstStyle/>
        <a:p>
          <a:endParaRPr lang="en-US"/>
        </a:p>
      </dgm:t>
    </dgm:pt>
    <dgm:pt modelId="{0E63CCF6-522A-41C2-8D28-59D5629F126E}" type="sibTrans" cxnId="{F2D9E1AE-E8E2-4DDA-8C29-B1CF9AB18CBB}">
      <dgm:prSet/>
      <dgm:spPr/>
      <dgm:t>
        <a:bodyPr/>
        <a:lstStyle/>
        <a:p>
          <a:endParaRPr lang="en-US"/>
        </a:p>
      </dgm:t>
    </dgm:pt>
    <dgm:pt modelId="{4935EC2A-17FD-4883-92A9-CFB0800D15E1}" type="pres">
      <dgm:prSet presAssocID="{FA31D149-B163-4E3E-B50A-6CDBC8AD5E74}" presName="cycle" presStyleCnt="0">
        <dgm:presLayoutVars>
          <dgm:dir/>
          <dgm:resizeHandles val="exact"/>
        </dgm:presLayoutVars>
      </dgm:prSet>
      <dgm:spPr/>
    </dgm:pt>
    <dgm:pt modelId="{73C4CDA4-546A-4226-88B4-D5EC1349065F}" type="pres">
      <dgm:prSet presAssocID="{E1EC3F3A-7000-4CDF-AAE8-F2C7016E6DD3}" presName="dummy" presStyleCnt="0"/>
      <dgm:spPr/>
    </dgm:pt>
    <dgm:pt modelId="{26D60FD5-F451-4074-AD46-E2D460633EB7}" type="pres">
      <dgm:prSet presAssocID="{E1EC3F3A-7000-4CDF-AAE8-F2C7016E6DD3}" presName="node" presStyleLbl="revTx" presStyleIdx="0" presStyleCnt="6">
        <dgm:presLayoutVars>
          <dgm:bulletEnabled val="1"/>
        </dgm:presLayoutVars>
      </dgm:prSet>
      <dgm:spPr/>
    </dgm:pt>
    <dgm:pt modelId="{6D6141C2-02BF-47A4-8149-A43A4A99E9C9}" type="pres">
      <dgm:prSet presAssocID="{A1918157-258F-462C-BFCD-7E5263355EB2}" presName="sibTrans" presStyleLbl="node1" presStyleIdx="0" presStyleCnt="6"/>
      <dgm:spPr/>
    </dgm:pt>
    <dgm:pt modelId="{DD35BC86-7D94-4581-AFAF-8930A91AF541}" type="pres">
      <dgm:prSet presAssocID="{8D46B376-D901-45B6-BC38-05C6395C47E0}" presName="dummy" presStyleCnt="0"/>
      <dgm:spPr/>
    </dgm:pt>
    <dgm:pt modelId="{D5269E8A-D6FC-4FBF-AAA0-A17036A41D0F}" type="pres">
      <dgm:prSet presAssocID="{8D46B376-D901-45B6-BC38-05C6395C47E0}" presName="node" presStyleLbl="revTx" presStyleIdx="1" presStyleCnt="6">
        <dgm:presLayoutVars>
          <dgm:bulletEnabled val="1"/>
        </dgm:presLayoutVars>
      </dgm:prSet>
      <dgm:spPr/>
    </dgm:pt>
    <dgm:pt modelId="{7D960FA4-2347-4BA0-A3ED-398E5A1D6B78}" type="pres">
      <dgm:prSet presAssocID="{A0B1172B-AA8A-4C82-9041-E1B82228F1CE}" presName="sibTrans" presStyleLbl="node1" presStyleIdx="1" presStyleCnt="6"/>
      <dgm:spPr/>
    </dgm:pt>
    <dgm:pt modelId="{448EE539-24FD-4747-99A7-28D207582509}" type="pres">
      <dgm:prSet presAssocID="{9E5CA242-A8C7-487E-B110-09E39920331E}" presName="dummy" presStyleCnt="0"/>
      <dgm:spPr/>
    </dgm:pt>
    <dgm:pt modelId="{862C7755-89B6-4DB1-A591-8C170AF3FFD0}" type="pres">
      <dgm:prSet presAssocID="{9E5CA242-A8C7-487E-B110-09E39920331E}" presName="node" presStyleLbl="revTx" presStyleIdx="2" presStyleCnt="6">
        <dgm:presLayoutVars>
          <dgm:bulletEnabled val="1"/>
        </dgm:presLayoutVars>
      </dgm:prSet>
      <dgm:spPr/>
    </dgm:pt>
    <dgm:pt modelId="{A80B4819-F735-4F3D-9CCB-037071ED3064}" type="pres">
      <dgm:prSet presAssocID="{12E8F9FD-FF5E-46E7-8629-E0B40F67B852}" presName="sibTrans" presStyleLbl="node1" presStyleIdx="2" presStyleCnt="6"/>
      <dgm:spPr/>
    </dgm:pt>
    <dgm:pt modelId="{F84E8C8D-B832-4716-9EFA-512709D35ADA}" type="pres">
      <dgm:prSet presAssocID="{8321B192-7DC8-4298-83A9-0A62371747E0}" presName="dummy" presStyleCnt="0"/>
      <dgm:spPr/>
    </dgm:pt>
    <dgm:pt modelId="{1B132017-BED2-4989-9F17-BEF41B074790}" type="pres">
      <dgm:prSet presAssocID="{8321B192-7DC8-4298-83A9-0A62371747E0}" presName="node" presStyleLbl="revTx" presStyleIdx="3" presStyleCnt="6">
        <dgm:presLayoutVars>
          <dgm:bulletEnabled val="1"/>
        </dgm:presLayoutVars>
      </dgm:prSet>
      <dgm:spPr/>
    </dgm:pt>
    <dgm:pt modelId="{DC7E053D-32C7-4EB3-ABD1-13FD0EE7E042}" type="pres">
      <dgm:prSet presAssocID="{029A39EE-1D12-442C-BA7A-22E25BAE60F8}" presName="sibTrans" presStyleLbl="node1" presStyleIdx="3" presStyleCnt="6" custScaleX="98198"/>
      <dgm:spPr/>
    </dgm:pt>
    <dgm:pt modelId="{807A153E-37AC-40A9-AFDF-B9C12E3135D1}" type="pres">
      <dgm:prSet presAssocID="{B15B73AB-FBD9-441A-A04D-1ED5D3B2CE6C}" presName="dummy" presStyleCnt="0"/>
      <dgm:spPr/>
    </dgm:pt>
    <dgm:pt modelId="{955899D0-9103-4CED-B594-5DC3312E5E7F}" type="pres">
      <dgm:prSet presAssocID="{B15B73AB-FBD9-441A-A04D-1ED5D3B2CE6C}" presName="node" presStyleLbl="revTx" presStyleIdx="4" presStyleCnt="6" custScaleX="141930">
        <dgm:presLayoutVars>
          <dgm:bulletEnabled val="1"/>
        </dgm:presLayoutVars>
      </dgm:prSet>
      <dgm:spPr/>
    </dgm:pt>
    <dgm:pt modelId="{8A11345A-31E0-4320-A189-0682B682DE40}" type="pres">
      <dgm:prSet presAssocID="{3B9FED4D-3942-4F9E-B59C-C846F10B5012}" presName="sibTrans" presStyleLbl="node1" presStyleIdx="4" presStyleCnt="6"/>
      <dgm:spPr/>
    </dgm:pt>
    <dgm:pt modelId="{9D5C0379-6123-44BE-B830-01D17D70352C}" type="pres">
      <dgm:prSet presAssocID="{1E7199F8-E466-4542-AC59-7E43484F246D}" presName="dummy" presStyleCnt="0"/>
      <dgm:spPr/>
    </dgm:pt>
    <dgm:pt modelId="{F595ACEA-21FC-4C08-8B28-5943F0F98A79}" type="pres">
      <dgm:prSet presAssocID="{1E7199F8-E466-4542-AC59-7E43484F246D}" presName="node" presStyleLbl="revTx" presStyleIdx="5" presStyleCnt="6" custScaleX="128149" custRadScaleRad="100128" custRadScaleInc="-21176">
        <dgm:presLayoutVars>
          <dgm:bulletEnabled val="1"/>
        </dgm:presLayoutVars>
      </dgm:prSet>
      <dgm:spPr/>
    </dgm:pt>
    <dgm:pt modelId="{E51FAF0E-F53A-4C09-83EA-EDA496F5D047}" type="pres">
      <dgm:prSet presAssocID="{0E63CCF6-522A-41C2-8D28-59D5629F126E}" presName="sibTrans" presStyleLbl="node1" presStyleIdx="5" presStyleCnt="6"/>
      <dgm:spPr/>
    </dgm:pt>
  </dgm:ptLst>
  <dgm:cxnLst>
    <dgm:cxn modelId="{852EA903-D635-4BD2-9E9F-A0598FFC18BF}" type="presOf" srcId="{E1EC3F3A-7000-4CDF-AAE8-F2C7016E6DD3}" destId="{26D60FD5-F451-4074-AD46-E2D460633EB7}" srcOrd="0" destOrd="0" presId="urn:microsoft.com/office/officeart/2005/8/layout/cycle1"/>
    <dgm:cxn modelId="{884A4105-A534-4236-8D1F-6967C043931E}" type="presOf" srcId="{B15B73AB-FBD9-441A-A04D-1ED5D3B2CE6C}" destId="{955899D0-9103-4CED-B594-5DC3312E5E7F}" srcOrd="0" destOrd="0" presId="urn:microsoft.com/office/officeart/2005/8/layout/cycle1"/>
    <dgm:cxn modelId="{BBEF890D-68C8-4A88-9BA8-9E6DF949DCDF}" type="presOf" srcId="{8321B192-7DC8-4298-83A9-0A62371747E0}" destId="{1B132017-BED2-4989-9F17-BEF41B074790}" srcOrd="0" destOrd="0" presId="urn:microsoft.com/office/officeart/2005/8/layout/cycle1"/>
    <dgm:cxn modelId="{C3DDDB34-8A2A-4768-991A-CE1187118AF0}" type="presOf" srcId="{029A39EE-1D12-442C-BA7A-22E25BAE60F8}" destId="{DC7E053D-32C7-4EB3-ABD1-13FD0EE7E042}" srcOrd="0" destOrd="0" presId="urn:microsoft.com/office/officeart/2005/8/layout/cycle1"/>
    <dgm:cxn modelId="{7F224536-2A4E-4685-9A81-45D85187DCCD}" type="presOf" srcId="{0E63CCF6-522A-41C2-8D28-59D5629F126E}" destId="{E51FAF0E-F53A-4C09-83EA-EDA496F5D047}" srcOrd="0" destOrd="0" presId="urn:microsoft.com/office/officeart/2005/8/layout/cycle1"/>
    <dgm:cxn modelId="{5ED78936-9BAD-472A-B67D-0867782E21B7}" type="presOf" srcId="{9E5CA242-A8C7-487E-B110-09E39920331E}" destId="{862C7755-89B6-4DB1-A591-8C170AF3FFD0}" srcOrd="0" destOrd="0" presId="urn:microsoft.com/office/officeart/2005/8/layout/cycle1"/>
    <dgm:cxn modelId="{A05B1860-1316-495D-A359-65A3542453E2}" type="presOf" srcId="{A1918157-258F-462C-BFCD-7E5263355EB2}" destId="{6D6141C2-02BF-47A4-8149-A43A4A99E9C9}" srcOrd="0" destOrd="0" presId="urn:microsoft.com/office/officeart/2005/8/layout/cycle1"/>
    <dgm:cxn modelId="{C4B7FD45-BBD5-4215-AD8A-7F4B16A5BE98}" type="presOf" srcId="{12E8F9FD-FF5E-46E7-8629-E0B40F67B852}" destId="{A80B4819-F735-4F3D-9CCB-037071ED3064}" srcOrd="0" destOrd="0" presId="urn:microsoft.com/office/officeart/2005/8/layout/cycle1"/>
    <dgm:cxn modelId="{E94EA179-39DF-478F-9013-C4F422266AA6}" srcId="{FA31D149-B163-4E3E-B50A-6CDBC8AD5E74}" destId="{8321B192-7DC8-4298-83A9-0A62371747E0}" srcOrd="3" destOrd="0" parTransId="{065CE424-CF9D-4CB4-AA47-1F40E3471B34}" sibTransId="{029A39EE-1D12-442C-BA7A-22E25BAE60F8}"/>
    <dgm:cxn modelId="{1695A77F-9519-4364-AE1E-332715326D71}" srcId="{FA31D149-B163-4E3E-B50A-6CDBC8AD5E74}" destId="{B15B73AB-FBD9-441A-A04D-1ED5D3B2CE6C}" srcOrd="4" destOrd="0" parTransId="{4EB590A7-5806-42AC-93DD-D60233190B7D}" sibTransId="{3B9FED4D-3942-4F9E-B59C-C846F10B5012}"/>
    <dgm:cxn modelId="{3C9E1D8E-6321-40B0-99B2-9A818095DA57}" srcId="{FA31D149-B163-4E3E-B50A-6CDBC8AD5E74}" destId="{9E5CA242-A8C7-487E-B110-09E39920331E}" srcOrd="2" destOrd="0" parTransId="{F13ACCBF-BB0D-46C4-8369-7BFB75723B9F}" sibTransId="{12E8F9FD-FF5E-46E7-8629-E0B40F67B852}"/>
    <dgm:cxn modelId="{77C7999B-2FD4-49D5-86E3-60C7737CD652}" type="presOf" srcId="{3B9FED4D-3942-4F9E-B59C-C846F10B5012}" destId="{8A11345A-31E0-4320-A189-0682B682DE40}" srcOrd="0" destOrd="0" presId="urn:microsoft.com/office/officeart/2005/8/layout/cycle1"/>
    <dgm:cxn modelId="{4D35EC9F-FE37-4DCD-B6A1-FEB04D132D71}" type="presOf" srcId="{1E7199F8-E466-4542-AC59-7E43484F246D}" destId="{F595ACEA-21FC-4C08-8B28-5943F0F98A79}" srcOrd="0" destOrd="0" presId="urn:microsoft.com/office/officeart/2005/8/layout/cycle1"/>
    <dgm:cxn modelId="{F2D9E1AE-E8E2-4DDA-8C29-B1CF9AB18CBB}" srcId="{FA31D149-B163-4E3E-B50A-6CDBC8AD5E74}" destId="{1E7199F8-E466-4542-AC59-7E43484F246D}" srcOrd="5" destOrd="0" parTransId="{730BCD78-55EC-4774-8FA8-93F554D79C19}" sibTransId="{0E63CCF6-522A-41C2-8D28-59D5629F126E}"/>
    <dgm:cxn modelId="{14AAB0BA-220B-4F03-BFEC-DA199F190575}" type="presOf" srcId="{8D46B376-D901-45B6-BC38-05C6395C47E0}" destId="{D5269E8A-D6FC-4FBF-AAA0-A17036A41D0F}" srcOrd="0" destOrd="0" presId="urn:microsoft.com/office/officeart/2005/8/layout/cycle1"/>
    <dgm:cxn modelId="{9F8672CC-4D50-41FA-AC29-768E84B7DE47}" type="presOf" srcId="{A0B1172B-AA8A-4C82-9041-E1B82228F1CE}" destId="{7D960FA4-2347-4BA0-A3ED-398E5A1D6B78}" srcOrd="0" destOrd="0" presId="urn:microsoft.com/office/officeart/2005/8/layout/cycle1"/>
    <dgm:cxn modelId="{A24703CD-E2EC-4146-A3A8-5C5433ADFC40}" type="presOf" srcId="{FA31D149-B163-4E3E-B50A-6CDBC8AD5E74}" destId="{4935EC2A-17FD-4883-92A9-CFB0800D15E1}" srcOrd="0" destOrd="0" presId="urn:microsoft.com/office/officeart/2005/8/layout/cycle1"/>
    <dgm:cxn modelId="{34CEB6DD-295F-4E9F-8E98-294D051075A3}" srcId="{FA31D149-B163-4E3E-B50A-6CDBC8AD5E74}" destId="{E1EC3F3A-7000-4CDF-AAE8-F2C7016E6DD3}" srcOrd="0" destOrd="0" parTransId="{E315ADDC-3A01-40A5-8EC5-EC5D4E6F3811}" sibTransId="{A1918157-258F-462C-BFCD-7E5263355EB2}"/>
    <dgm:cxn modelId="{F99939FE-3A9B-4D73-AF0D-786C22D8A406}" srcId="{FA31D149-B163-4E3E-B50A-6CDBC8AD5E74}" destId="{8D46B376-D901-45B6-BC38-05C6395C47E0}" srcOrd="1" destOrd="0" parTransId="{E691617A-67E4-4A61-A309-53BFA49D6B16}" sibTransId="{A0B1172B-AA8A-4C82-9041-E1B82228F1CE}"/>
    <dgm:cxn modelId="{D14EC305-A8B8-4A93-9F36-FDDF392D0CAF}" type="presParOf" srcId="{4935EC2A-17FD-4883-92A9-CFB0800D15E1}" destId="{73C4CDA4-546A-4226-88B4-D5EC1349065F}" srcOrd="0" destOrd="0" presId="urn:microsoft.com/office/officeart/2005/8/layout/cycle1"/>
    <dgm:cxn modelId="{DF2E5267-9982-4F1A-9D1F-17A63440B41C}" type="presParOf" srcId="{4935EC2A-17FD-4883-92A9-CFB0800D15E1}" destId="{26D60FD5-F451-4074-AD46-E2D460633EB7}" srcOrd="1" destOrd="0" presId="urn:microsoft.com/office/officeart/2005/8/layout/cycle1"/>
    <dgm:cxn modelId="{B0867F38-6B5A-4582-887D-84EAE47E119E}" type="presParOf" srcId="{4935EC2A-17FD-4883-92A9-CFB0800D15E1}" destId="{6D6141C2-02BF-47A4-8149-A43A4A99E9C9}" srcOrd="2" destOrd="0" presId="urn:microsoft.com/office/officeart/2005/8/layout/cycle1"/>
    <dgm:cxn modelId="{9E7BFE68-1FD3-4335-A343-38C5841D13DC}" type="presParOf" srcId="{4935EC2A-17FD-4883-92A9-CFB0800D15E1}" destId="{DD35BC86-7D94-4581-AFAF-8930A91AF541}" srcOrd="3" destOrd="0" presId="urn:microsoft.com/office/officeart/2005/8/layout/cycle1"/>
    <dgm:cxn modelId="{277FC13C-B47C-4DCB-84A2-E2B564399B06}" type="presParOf" srcId="{4935EC2A-17FD-4883-92A9-CFB0800D15E1}" destId="{D5269E8A-D6FC-4FBF-AAA0-A17036A41D0F}" srcOrd="4" destOrd="0" presId="urn:microsoft.com/office/officeart/2005/8/layout/cycle1"/>
    <dgm:cxn modelId="{9B415E27-E68E-4B9B-A068-2AA2033F3669}" type="presParOf" srcId="{4935EC2A-17FD-4883-92A9-CFB0800D15E1}" destId="{7D960FA4-2347-4BA0-A3ED-398E5A1D6B78}" srcOrd="5" destOrd="0" presId="urn:microsoft.com/office/officeart/2005/8/layout/cycle1"/>
    <dgm:cxn modelId="{B815055E-1307-45F2-A8DD-A9BAF2C37566}" type="presParOf" srcId="{4935EC2A-17FD-4883-92A9-CFB0800D15E1}" destId="{448EE539-24FD-4747-99A7-28D207582509}" srcOrd="6" destOrd="0" presId="urn:microsoft.com/office/officeart/2005/8/layout/cycle1"/>
    <dgm:cxn modelId="{DA38047D-82C0-4D51-8952-E697DB6391BD}" type="presParOf" srcId="{4935EC2A-17FD-4883-92A9-CFB0800D15E1}" destId="{862C7755-89B6-4DB1-A591-8C170AF3FFD0}" srcOrd="7" destOrd="0" presId="urn:microsoft.com/office/officeart/2005/8/layout/cycle1"/>
    <dgm:cxn modelId="{6FE73B22-23B7-423A-8F18-D72375BBFA18}" type="presParOf" srcId="{4935EC2A-17FD-4883-92A9-CFB0800D15E1}" destId="{A80B4819-F735-4F3D-9CCB-037071ED3064}" srcOrd="8" destOrd="0" presId="urn:microsoft.com/office/officeart/2005/8/layout/cycle1"/>
    <dgm:cxn modelId="{696287CC-44FF-442D-AF0F-142BEAF3B345}" type="presParOf" srcId="{4935EC2A-17FD-4883-92A9-CFB0800D15E1}" destId="{F84E8C8D-B832-4716-9EFA-512709D35ADA}" srcOrd="9" destOrd="0" presId="urn:microsoft.com/office/officeart/2005/8/layout/cycle1"/>
    <dgm:cxn modelId="{B634F2E5-5FDB-44AF-8CA4-9736149DE440}" type="presParOf" srcId="{4935EC2A-17FD-4883-92A9-CFB0800D15E1}" destId="{1B132017-BED2-4989-9F17-BEF41B074790}" srcOrd="10" destOrd="0" presId="urn:microsoft.com/office/officeart/2005/8/layout/cycle1"/>
    <dgm:cxn modelId="{F05B769F-9E4D-4572-A7DE-3E0AFF43E39E}" type="presParOf" srcId="{4935EC2A-17FD-4883-92A9-CFB0800D15E1}" destId="{DC7E053D-32C7-4EB3-ABD1-13FD0EE7E042}" srcOrd="11" destOrd="0" presId="urn:microsoft.com/office/officeart/2005/8/layout/cycle1"/>
    <dgm:cxn modelId="{F5D21AC9-26C0-4D2C-966B-56C89CA091D7}" type="presParOf" srcId="{4935EC2A-17FD-4883-92A9-CFB0800D15E1}" destId="{807A153E-37AC-40A9-AFDF-B9C12E3135D1}" srcOrd="12" destOrd="0" presId="urn:microsoft.com/office/officeart/2005/8/layout/cycle1"/>
    <dgm:cxn modelId="{CA8B5A41-0068-45C6-8984-C4685C969F46}" type="presParOf" srcId="{4935EC2A-17FD-4883-92A9-CFB0800D15E1}" destId="{955899D0-9103-4CED-B594-5DC3312E5E7F}" srcOrd="13" destOrd="0" presId="urn:microsoft.com/office/officeart/2005/8/layout/cycle1"/>
    <dgm:cxn modelId="{E7B89142-2AF6-4EA1-9BD8-050441A6099E}" type="presParOf" srcId="{4935EC2A-17FD-4883-92A9-CFB0800D15E1}" destId="{8A11345A-31E0-4320-A189-0682B682DE40}" srcOrd="14" destOrd="0" presId="urn:microsoft.com/office/officeart/2005/8/layout/cycle1"/>
    <dgm:cxn modelId="{A4516075-515C-4794-943C-2CD49B1772CD}" type="presParOf" srcId="{4935EC2A-17FD-4883-92A9-CFB0800D15E1}" destId="{9D5C0379-6123-44BE-B830-01D17D70352C}" srcOrd="15" destOrd="0" presId="urn:microsoft.com/office/officeart/2005/8/layout/cycle1"/>
    <dgm:cxn modelId="{0B74C777-9A0F-42D1-A5F7-ED0118D87656}" type="presParOf" srcId="{4935EC2A-17FD-4883-92A9-CFB0800D15E1}" destId="{F595ACEA-21FC-4C08-8B28-5943F0F98A79}" srcOrd="16" destOrd="0" presId="urn:microsoft.com/office/officeart/2005/8/layout/cycle1"/>
    <dgm:cxn modelId="{4CC1EC07-4984-4C66-8718-6665CA15C35B}" type="presParOf" srcId="{4935EC2A-17FD-4883-92A9-CFB0800D15E1}" destId="{E51FAF0E-F53A-4C09-83EA-EDA496F5D047}" srcOrd="17"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6938DE-DD33-4BE0-87E3-EAED6D423D19}" type="doc">
      <dgm:prSet loTypeId="urn:microsoft.com/office/officeart/2005/8/layout/pyramid3" loCatId="pyramid" qsTypeId="urn:microsoft.com/office/officeart/2005/8/quickstyle/simple1" qsCatId="simple" csTypeId="urn:microsoft.com/office/officeart/2005/8/colors/accent1_2" csCatId="accent1" phldr="1"/>
      <dgm:spPr/>
    </dgm:pt>
    <dgm:pt modelId="{FCED6B84-0174-4741-B22E-49EF06971577}">
      <dgm:prSet phldrT="[Text]" custT="1"/>
      <dgm:spPr/>
      <dgm:t>
        <a:bodyPr/>
        <a:lstStyle/>
        <a:p>
          <a:r>
            <a:rPr lang="en-US" sz="2800" dirty="0">
              <a:solidFill>
                <a:schemeClr val="bg1"/>
              </a:solidFill>
            </a:rPr>
            <a:t>Heart Transplant Status/Complications</a:t>
          </a:r>
        </a:p>
      </dgm:t>
    </dgm:pt>
    <dgm:pt modelId="{B01D7A84-8415-4264-B805-5C0403EE239F}" type="parTrans" cxnId="{0BF56017-9225-4721-A4E4-334D3D7AA97B}">
      <dgm:prSet/>
      <dgm:spPr/>
      <dgm:t>
        <a:bodyPr/>
        <a:lstStyle/>
        <a:p>
          <a:endParaRPr lang="en-US"/>
        </a:p>
      </dgm:t>
    </dgm:pt>
    <dgm:pt modelId="{174D47C0-82BC-4D15-BC67-2399C039F881}" type="sibTrans" cxnId="{0BF56017-9225-4721-A4E4-334D3D7AA97B}">
      <dgm:prSet/>
      <dgm:spPr/>
      <dgm:t>
        <a:bodyPr/>
        <a:lstStyle/>
        <a:p>
          <a:endParaRPr lang="en-US"/>
        </a:p>
      </dgm:t>
    </dgm:pt>
    <dgm:pt modelId="{D0DBAE98-201B-4B46-A1AF-4CD4A4F7EB4D}">
      <dgm:prSet phldrT="[Text]" custT="1"/>
      <dgm:spPr/>
      <dgm:t>
        <a:bodyPr/>
        <a:lstStyle/>
        <a:p>
          <a:r>
            <a:rPr lang="en-US" sz="2800" dirty="0">
              <a:solidFill>
                <a:schemeClr val="bg1"/>
              </a:solidFill>
            </a:rPr>
            <a:t>End-Stage Heart Failure</a:t>
          </a:r>
        </a:p>
      </dgm:t>
    </dgm:pt>
    <dgm:pt modelId="{8AA6DE44-DEE1-433B-8BC3-E50BA425DC54}" type="parTrans" cxnId="{D4C51E5F-8C8E-4082-9D20-A2F424D20E30}">
      <dgm:prSet/>
      <dgm:spPr/>
      <dgm:t>
        <a:bodyPr/>
        <a:lstStyle/>
        <a:p>
          <a:endParaRPr lang="en-US"/>
        </a:p>
      </dgm:t>
    </dgm:pt>
    <dgm:pt modelId="{4F3517FA-FC4A-4775-BE50-6D73DEDD5B93}" type="sibTrans" cxnId="{D4C51E5F-8C8E-4082-9D20-A2F424D20E30}">
      <dgm:prSet/>
      <dgm:spPr/>
      <dgm:t>
        <a:bodyPr/>
        <a:lstStyle/>
        <a:p>
          <a:endParaRPr lang="en-US"/>
        </a:p>
      </dgm:t>
    </dgm:pt>
    <dgm:pt modelId="{1BC0B690-3488-4C86-9A7D-6624B258A446}">
      <dgm:prSet phldrT="[Text]" custT="1"/>
      <dgm:spPr/>
      <dgm:t>
        <a:bodyPr/>
        <a:lstStyle/>
        <a:p>
          <a:r>
            <a:rPr lang="en-US" sz="2400" dirty="0">
              <a:solidFill>
                <a:schemeClr val="bg1"/>
              </a:solidFill>
            </a:rPr>
            <a:t>Heart Failure with Heart Assist Device/Artificial Heart</a:t>
          </a:r>
        </a:p>
      </dgm:t>
    </dgm:pt>
    <dgm:pt modelId="{FBA93B2B-97BF-4C3F-A177-141EF9BD512A}" type="parTrans" cxnId="{AA90ED2F-68D2-480F-9485-ABD4931954D3}">
      <dgm:prSet/>
      <dgm:spPr/>
      <dgm:t>
        <a:bodyPr/>
        <a:lstStyle/>
        <a:p>
          <a:endParaRPr lang="en-US"/>
        </a:p>
      </dgm:t>
    </dgm:pt>
    <dgm:pt modelId="{DB3A7529-566D-4AA9-BFAA-268CB80574A7}" type="sibTrans" cxnId="{AA90ED2F-68D2-480F-9485-ABD4931954D3}">
      <dgm:prSet/>
      <dgm:spPr/>
      <dgm:t>
        <a:bodyPr/>
        <a:lstStyle/>
        <a:p>
          <a:endParaRPr lang="en-US"/>
        </a:p>
      </dgm:t>
    </dgm:pt>
    <dgm:pt modelId="{EF9606D5-7FD8-4036-843F-A9FA236E8B8B}">
      <dgm:prSet custT="1"/>
      <dgm:spPr/>
      <dgm:t>
        <a:bodyPr/>
        <a:lstStyle/>
        <a:p>
          <a:r>
            <a:rPr lang="en-US" sz="2400" dirty="0">
              <a:solidFill>
                <a:schemeClr val="bg1"/>
              </a:solidFill>
            </a:rPr>
            <a:t>Acute on Chronic Heart Failure</a:t>
          </a:r>
        </a:p>
      </dgm:t>
    </dgm:pt>
    <dgm:pt modelId="{4BE9A2C3-16E2-49B6-AC89-8CC7DC71F7FB}" type="parTrans" cxnId="{55B9F78A-82DF-476C-B214-FB03D91784BE}">
      <dgm:prSet/>
      <dgm:spPr/>
      <dgm:t>
        <a:bodyPr/>
        <a:lstStyle/>
        <a:p>
          <a:endParaRPr lang="en-US"/>
        </a:p>
      </dgm:t>
    </dgm:pt>
    <dgm:pt modelId="{D276AEF3-C5CC-4C08-8117-9315F2F975C7}" type="sibTrans" cxnId="{55B9F78A-82DF-476C-B214-FB03D91784BE}">
      <dgm:prSet/>
      <dgm:spPr/>
      <dgm:t>
        <a:bodyPr/>
        <a:lstStyle/>
        <a:p>
          <a:endParaRPr lang="en-US"/>
        </a:p>
      </dgm:t>
    </dgm:pt>
    <dgm:pt modelId="{D553F526-C4D5-44C9-B608-12AC584BC2FE}">
      <dgm:prSet custT="1"/>
      <dgm:spPr/>
      <dgm:t>
        <a:bodyPr/>
        <a:lstStyle/>
        <a:p>
          <a:r>
            <a:rPr lang="en-US" sz="2000" dirty="0">
              <a:solidFill>
                <a:schemeClr val="bg1"/>
              </a:solidFill>
            </a:rPr>
            <a:t>Acute Heart Failure (Excludes Acute on Chronic)</a:t>
          </a:r>
        </a:p>
      </dgm:t>
    </dgm:pt>
    <dgm:pt modelId="{ECE380C7-5687-4ECF-9D59-51751B4EBEEF}" type="parTrans" cxnId="{F4889CEB-2107-47C6-B998-7447B89878DC}">
      <dgm:prSet/>
      <dgm:spPr/>
      <dgm:t>
        <a:bodyPr/>
        <a:lstStyle/>
        <a:p>
          <a:endParaRPr lang="en-US"/>
        </a:p>
      </dgm:t>
    </dgm:pt>
    <dgm:pt modelId="{81C1A4D3-C916-40BD-9039-0153617DC84C}" type="sibTrans" cxnId="{F4889CEB-2107-47C6-B998-7447B89878DC}">
      <dgm:prSet/>
      <dgm:spPr/>
      <dgm:t>
        <a:bodyPr/>
        <a:lstStyle/>
        <a:p>
          <a:endParaRPr lang="en-US"/>
        </a:p>
      </dgm:t>
    </dgm:pt>
    <dgm:pt modelId="{F96EB6AE-B9CE-4F19-AF8F-5EA1573A3D24}">
      <dgm:prSet custT="1"/>
      <dgm:spPr/>
      <dgm:t>
        <a:bodyPr/>
        <a:lstStyle/>
        <a:p>
          <a:r>
            <a:rPr lang="en-US" sz="1600" dirty="0">
              <a:solidFill>
                <a:schemeClr val="bg1"/>
              </a:solidFill>
            </a:rPr>
            <a:t>Heart Failure, Except End-Stage and Acute</a:t>
          </a:r>
        </a:p>
      </dgm:t>
    </dgm:pt>
    <dgm:pt modelId="{EC166449-BB58-42D5-A8BC-C8B9D6010291}" type="parTrans" cxnId="{9295C487-EAD1-49F7-AAAD-32479789D66D}">
      <dgm:prSet/>
      <dgm:spPr/>
      <dgm:t>
        <a:bodyPr/>
        <a:lstStyle/>
        <a:p>
          <a:endParaRPr lang="en-US"/>
        </a:p>
      </dgm:t>
    </dgm:pt>
    <dgm:pt modelId="{F1B2955B-F627-4E03-97AD-69599B2EF766}" type="sibTrans" cxnId="{9295C487-EAD1-49F7-AAAD-32479789D66D}">
      <dgm:prSet/>
      <dgm:spPr/>
      <dgm:t>
        <a:bodyPr/>
        <a:lstStyle/>
        <a:p>
          <a:endParaRPr lang="en-US"/>
        </a:p>
      </dgm:t>
    </dgm:pt>
    <dgm:pt modelId="{DF17F898-3344-4B69-B8BF-C2BB966EE32D}">
      <dgm:prSet custT="1"/>
      <dgm:spPr/>
      <dgm:t>
        <a:bodyPr/>
        <a:lstStyle/>
        <a:p>
          <a:r>
            <a:rPr lang="en-US" sz="1600" dirty="0">
              <a:solidFill>
                <a:schemeClr val="bg1"/>
              </a:solidFill>
            </a:rPr>
            <a:t>Cardiomyopathy/Myocarditis</a:t>
          </a:r>
        </a:p>
        <a:p>
          <a:endParaRPr lang="en-US" sz="900" dirty="0"/>
        </a:p>
      </dgm:t>
    </dgm:pt>
    <dgm:pt modelId="{64A289F1-B708-470F-9044-834D5FAA6DF3}" type="parTrans" cxnId="{4A786C6F-CC82-453E-9CEB-3F307543C725}">
      <dgm:prSet/>
      <dgm:spPr/>
      <dgm:t>
        <a:bodyPr/>
        <a:lstStyle/>
        <a:p>
          <a:endParaRPr lang="en-US"/>
        </a:p>
      </dgm:t>
    </dgm:pt>
    <dgm:pt modelId="{5374F682-2FBB-438E-8524-14388334A2C3}" type="sibTrans" cxnId="{4A786C6F-CC82-453E-9CEB-3F307543C725}">
      <dgm:prSet/>
      <dgm:spPr/>
      <dgm:t>
        <a:bodyPr/>
        <a:lstStyle/>
        <a:p>
          <a:endParaRPr lang="en-US"/>
        </a:p>
      </dgm:t>
    </dgm:pt>
    <dgm:pt modelId="{7B837ABB-2CEA-4596-A1B6-9BA86B33ABC5}" type="pres">
      <dgm:prSet presAssocID="{EB6938DE-DD33-4BE0-87E3-EAED6D423D19}" presName="Name0" presStyleCnt="0">
        <dgm:presLayoutVars>
          <dgm:dir/>
          <dgm:animLvl val="lvl"/>
          <dgm:resizeHandles val="exact"/>
        </dgm:presLayoutVars>
      </dgm:prSet>
      <dgm:spPr/>
    </dgm:pt>
    <dgm:pt modelId="{BA228B59-6284-4CF6-9854-666F06097825}" type="pres">
      <dgm:prSet presAssocID="{FCED6B84-0174-4741-B22E-49EF06971577}" presName="Name8" presStyleCnt="0"/>
      <dgm:spPr/>
    </dgm:pt>
    <dgm:pt modelId="{57CFD88B-8574-4A98-8A24-DAE4B477E75B}" type="pres">
      <dgm:prSet presAssocID="{FCED6B84-0174-4741-B22E-49EF06971577}" presName="level" presStyleLbl="node1" presStyleIdx="0" presStyleCnt="7" custScaleX="100000">
        <dgm:presLayoutVars>
          <dgm:chMax val="1"/>
          <dgm:bulletEnabled val="1"/>
        </dgm:presLayoutVars>
      </dgm:prSet>
      <dgm:spPr/>
    </dgm:pt>
    <dgm:pt modelId="{0236E482-9607-4EBF-BABB-977BE5EBF70F}" type="pres">
      <dgm:prSet presAssocID="{FCED6B84-0174-4741-B22E-49EF06971577}" presName="levelTx" presStyleLbl="revTx" presStyleIdx="0" presStyleCnt="0">
        <dgm:presLayoutVars>
          <dgm:chMax val="1"/>
          <dgm:bulletEnabled val="1"/>
        </dgm:presLayoutVars>
      </dgm:prSet>
      <dgm:spPr/>
    </dgm:pt>
    <dgm:pt modelId="{EBEFAC04-698B-480D-BC0E-B89D133BC965}" type="pres">
      <dgm:prSet presAssocID="{D0DBAE98-201B-4B46-A1AF-4CD4A4F7EB4D}" presName="Name8" presStyleCnt="0"/>
      <dgm:spPr/>
    </dgm:pt>
    <dgm:pt modelId="{1AB83CA9-3702-48A6-AF35-3CD5A9E51340}" type="pres">
      <dgm:prSet presAssocID="{D0DBAE98-201B-4B46-A1AF-4CD4A4F7EB4D}" presName="level" presStyleLbl="node1" presStyleIdx="1" presStyleCnt="7" custScaleX="107177">
        <dgm:presLayoutVars>
          <dgm:chMax val="1"/>
          <dgm:bulletEnabled val="1"/>
        </dgm:presLayoutVars>
      </dgm:prSet>
      <dgm:spPr/>
    </dgm:pt>
    <dgm:pt modelId="{3D8F114E-44A6-42E4-807E-1A95F60A330B}" type="pres">
      <dgm:prSet presAssocID="{D0DBAE98-201B-4B46-A1AF-4CD4A4F7EB4D}" presName="levelTx" presStyleLbl="revTx" presStyleIdx="0" presStyleCnt="0">
        <dgm:presLayoutVars>
          <dgm:chMax val="1"/>
          <dgm:bulletEnabled val="1"/>
        </dgm:presLayoutVars>
      </dgm:prSet>
      <dgm:spPr/>
    </dgm:pt>
    <dgm:pt modelId="{F32033D3-DF4F-43AB-8455-F7DC83661C20}" type="pres">
      <dgm:prSet presAssocID="{1BC0B690-3488-4C86-9A7D-6624B258A446}" presName="Name8" presStyleCnt="0"/>
      <dgm:spPr/>
    </dgm:pt>
    <dgm:pt modelId="{C502CDAB-1D4F-49B9-8E27-92DE29BC4C30}" type="pres">
      <dgm:prSet presAssocID="{1BC0B690-3488-4C86-9A7D-6624B258A446}" presName="level" presStyleLbl="node1" presStyleIdx="2" presStyleCnt="7" custScaleX="115726">
        <dgm:presLayoutVars>
          <dgm:chMax val="1"/>
          <dgm:bulletEnabled val="1"/>
        </dgm:presLayoutVars>
      </dgm:prSet>
      <dgm:spPr/>
    </dgm:pt>
    <dgm:pt modelId="{B7630489-C464-425D-8847-50ABC40B42E4}" type="pres">
      <dgm:prSet presAssocID="{1BC0B690-3488-4C86-9A7D-6624B258A446}" presName="levelTx" presStyleLbl="revTx" presStyleIdx="0" presStyleCnt="0">
        <dgm:presLayoutVars>
          <dgm:chMax val="1"/>
          <dgm:bulletEnabled val="1"/>
        </dgm:presLayoutVars>
      </dgm:prSet>
      <dgm:spPr/>
    </dgm:pt>
    <dgm:pt modelId="{86EC1E5B-8B3B-45F5-AE63-391381B6BB88}" type="pres">
      <dgm:prSet presAssocID="{EF9606D5-7FD8-4036-843F-A9FA236E8B8B}" presName="Name8" presStyleCnt="0"/>
      <dgm:spPr/>
    </dgm:pt>
    <dgm:pt modelId="{0A7E0435-BA68-47C0-A0A0-44F5F605535B}" type="pres">
      <dgm:prSet presAssocID="{EF9606D5-7FD8-4036-843F-A9FA236E8B8B}" presName="level" presStyleLbl="node1" presStyleIdx="3" presStyleCnt="7" custScaleX="123680">
        <dgm:presLayoutVars>
          <dgm:chMax val="1"/>
          <dgm:bulletEnabled val="1"/>
        </dgm:presLayoutVars>
      </dgm:prSet>
      <dgm:spPr/>
    </dgm:pt>
    <dgm:pt modelId="{EE76BEA7-85D4-42BD-A380-180DB5EB42F6}" type="pres">
      <dgm:prSet presAssocID="{EF9606D5-7FD8-4036-843F-A9FA236E8B8B}" presName="levelTx" presStyleLbl="revTx" presStyleIdx="0" presStyleCnt="0">
        <dgm:presLayoutVars>
          <dgm:chMax val="1"/>
          <dgm:bulletEnabled val="1"/>
        </dgm:presLayoutVars>
      </dgm:prSet>
      <dgm:spPr/>
    </dgm:pt>
    <dgm:pt modelId="{18CD4CEA-0C01-435A-9A42-0936A67A95AE}" type="pres">
      <dgm:prSet presAssocID="{D553F526-C4D5-44C9-B608-12AC584BC2FE}" presName="Name8" presStyleCnt="0"/>
      <dgm:spPr/>
    </dgm:pt>
    <dgm:pt modelId="{00DB3065-81B7-464A-8390-006DB7E7FCC4}" type="pres">
      <dgm:prSet presAssocID="{D553F526-C4D5-44C9-B608-12AC584BC2FE}" presName="level" presStyleLbl="node1" presStyleIdx="4" presStyleCnt="7" custScaleX="137936">
        <dgm:presLayoutVars>
          <dgm:chMax val="1"/>
          <dgm:bulletEnabled val="1"/>
        </dgm:presLayoutVars>
      </dgm:prSet>
      <dgm:spPr/>
    </dgm:pt>
    <dgm:pt modelId="{C823D94C-4D0E-4588-88D8-D2BD838A7C94}" type="pres">
      <dgm:prSet presAssocID="{D553F526-C4D5-44C9-B608-12AC584BC2FE}" presName="levelTx" presStyleLbl="revTx" presStyleIdx="0" presStyleCnt="0">
        <dgm:presLayoutVars>
          <dgm:chMax val="1"/>
          <dgm:bulletEnabled val="1"/>
        </dgm:presLayoutVars>
      </dgm:prSet>
      <dgm:spPr/>
    </dgm:pt>
    <dgm:pt modelId="{8D2890B6-DF5F-404C-AB3F-126C553ABCAB}" type="pres">
      <dgm:prSet presAssocID="{F96EB6AE-B9CE-4F19-AF8F-5EA1573A3D24}" presName="Name8" presStyleCnt="0"/>
      <dgm:spPr/>
    </dgm:pt>
    <dgm:pt modelId="{44A72AC2-20BD-4504-A770-7822ADEB0216}" type="pres">
      <dgm:prSet presAssocID="{F96EB6AE-B9CE-4F19-AF8F-5EA1573A3D24}" presName="level" presStyleLbl="node1" presStyleIdx="5" presStyleCnt="7" custScaleX="158206">
        <dgm:presLayoutVars>
          <dgm:chMax val="1"/>
          <dgm:bulletEnabled val="1"/>
        </dgm:presLayoutVars>
      </dgm:prSet>
      <dgm:spPr/>
    </dgm:pt>
    <dgm:pt modelId="{D91512F5-F8B1-424C-8366-95D91556DF89}" type="pres">
      <dgm:prSet presAssocID="{F96EB6AE-B9CE-4F19-AF8F-5EA1573A3D24}" presName="levelTx" presStyleLbl="revTx" presStyleIdx="0" presStyleCnt="0">
        <dgm:presLayoutVars>
          <dgm:chMax val="1"/>
          <dgm:bulletEnabled val="1"/>
        </dgm:presLayoutVars>
      </dgm:prSet>
      <dgm:spPr/>
    </dgm:pt>
    <dgm:pt modelId="{EEBB333A-C9DE-45CA-A00E-F6641F8C4F8B}" type="pres">
      <dgm:prSet presAssocID="{DF17F898-3344-4B69-B8BF-C2BB966EE32D}" presName="Name8" presStyleCnt="0"/>
      <dgm:spPr/>
    </dgm:pt>
    <dgm:pt modelId="{9906221A-D06B-40DE-9E74-7A1A1FDDA318}" type="pres">
      <dgm:prSet presAssocID="{DF17F898-3344-4B69-B8BF-C2BB966EE32D}" presName="level" presStyleLbl="node1" presStyleIdx="6" presStyleCnt="7" custScaleX="217517">
        <dgm:presLayoutVars>
          <dgm:chMax val="1"/>
          <dgm:bulletEnabled val="1"/>
        </dgm:presLayoutVars>
      </dgm:prSet>
      <dgm:spPr/>
    </dgm:pt>
    <dgm:pt modelId="{7FB13A02-B80D-4994-8AA2-2D1389CAC6A6}" type="pres">
      <dgm:prSet presAssocID="{DF17F898-3344-4B69-B8BF-C2BB966EE32D}" presName="levelTx" presStyleLbl="revTx" presStyleIdx="0" presStyleCnt="0">
        <dgm:presLayoutVars>
          <dgm:chMax val="1"/>
          <dgm:bulletEnabled val="1"/>
        </dgm:presLayoutVars>
      </dgm:prSet>
      <dgm:spPr/>
    </dgm:pt>
  </dgm:ptLst>
  <dgm:cxnLst>
    <dgm:cxn modelId="{5D78C701-363A-42BB-8A6F-BFDC636E6125}" type="presOf" srcId="{1BC0B690-3488-4C86-9A7D-6624B258A446}" destId="{B7630489-C464-425D-8847-50ABC40B42E4}" srcOrd="1" destOrd="0" presId="urn:microsoft.com/office/officeart/2005/8/layout/pyramid3"/>
    <dgm:cxn modelId="{32D8450B-5E75-4D1F-A8B4-1B4035F2A2AC}" type="presOf" srcId="{DF17F898-3344-4B69-B8BF-C2BB966EE32D}" destId="{9906221A-D06B-40DE-9E74-7A1A1FDDA318}" srcOrd="0" destOrd="0" presId="urn:microsoft.com/office/officeart/2005/8/layout/pyramid3"/>
    <dgm:cxn modelId="{B2EEB60B-A057-4B35-9AFB-25D21800998B}" type="presOf" srcId="{D0DBAE98-201B-4B46-A1AF-4CD4A4F7EB4D}" destId="{3D8F114E-44A6-42E4-807E-1A95F60A330B}" srcOrd="1" destOrd="0" presId="urn:microsoft.com/office/officeart/2005/8/layout/pyramid3"/>
    <dgm:cxn modelId="{0BF56017-9225-4721-A4E4-334D3D7AA97B}" srcId="{EB6938DE-DD33-4BE0-87E3-EAED6D423D19}" destId="{FCED6B84-0174-4741-B22E-49EF06971577}" srcOrd="0" destOrd="0" parTransId="{B01D7A84-8415-4264-B805-5C0403EE239F}" sibTransId="{174D47C0-82BC-4D15-BC67-2399C039F881}"/>
    <dgm:cxn modelId="{A7E9CF27-3EF3-4E55-87C8-0CE13A540CAF}" type="presOf" srcId="{D0DBAE98-201B-4B46-A1AF-4CD4A4F7EB4D}" destId="{1AB83CA9-3702-48A6-AF35-3CD5A9E51340}" srcOrd="0" destOrd="0" presId="urn:microsoft.com/office/officeart/2005/8/layout/pyramid3"/>
    <dgm:cxn modelId="{AA90ED2F-68D2-480F-9485-ABD4931954D3}" srcId="{EB6938DE-DD33-4BE0-87E3-EAED6D423D19}" destId="{1BC0B690-3488-4C86-9A7D-6624B258A446}" srcOrd="2" destOrd="0" parTransId="{FBA93B2B-97BF-4C3F-A177-141EF9BD512A}" sibTransId="{DB3A7529-566D-4AA9-BFAA-268CB80574A7}"/>
    <dgm:cxn modelId="{131CDF38-4B51-4D0A-A921-859F3EAA9B00}" type="presOf" srcId="{EB6938DE-DD33-4BE0-87E3-EAED6D423D19}" destId="{7B837ABB-2CEA-4596-A1B6-9BA86B33ABC5}" srcOrd="0" destOrd="0" presId="urn:microsoft.com/office/officeart/2005/8/layout/pyramid3"/>
    <dgm:cxn modelId="{D4C51E5F-8C8E-4082-9D20-A2F424D20E30}" srcId="{EB6938DE-DD33-4BE0-87E3-EAED6D423D19}" destId="{D0DBAE98-201B-4B46-A1AF-4CD4A4F7EB4D}" srcOrd="1" destOrd="0" parTransId="{8AA6DE44-DEE1-433B-8BC3-E50BA425DC54}" sibTransId="{4F3517FA-FC4A-4775-BE50-6D73DEDD5B93}"/>
    <dgm:cxn modelId="{78BE564C-8EED-4BC6-8307-8E2C10E94D19}" type="presOf" srcId="{DF17F898-3344-4B69-B8BF-C2BB966EE32D}" destId="{7FB13A02-B80D-4994-8AA2-2D1389CAC6A6}" srcOrd="1" destOrd="0" presId="urn:microsoft.com/office/officeart/2005/8/layout/pyramid3"/>
    <dgm:cxn modelId="{4A786C6F-CC82-453E-9CEB-3F307543C725}" srcId="{EB6938DE-DD33-4BE0-87E3-EAED6D423D19}" destId="{DF17F898-3344-4B69-B8BF-C2BB966EE32D}" srcOrd="6" destOrd="0" parTransId="{64A289F1-B708-470F-9044-834D5FAA6DF3}" sibTransId="{5374F682-2FBB-438E-8524-14388334A2C3}"/>
    <dgm:cxn modelId="{84A86977-302E-4C08-963D-07E972517FE3}" type="presOf" srcId="{F96EB6AE-B9CE-4F19-AF8F-5EA1573A3D24}" destId="{D91512F5-F8B1-424C-8366-95D91556DF89}" srcOrd="1" destOrd="0" presId="urn:microsoft.com/office/officeart/2005/8/layout/pyramid3"/>
    <dgm:cxn modelId="{4A754379-B334-4227-BFAC-0AB72AD97268}" type="presOf" srcId="{FCED6B84-0174-4741-B22E-49EF06971577}" destId="{0236E482-9607-4EBF-BABB-977BE5EBF70F}" srcOrd="1" destOrd="0" presId="urn:microsoft.com/office/officeart/2005/8/layout/pyramid3"/>
    <dgm:cxn modelId="{140CD280-F52A-4F8E-87FF-2D933C54AFF6}" type="presOf" srcId="{D553F526-C4D5-44C9-B608-12AC584BC2FE}" destId="{00DB3065-81B7-464A-8390-006DB7E7FCC4}" srcOrd="0" destOrd="0" presId="urn:microsoft.com/office/officeart/2005/8/layout/pyramid3"/>
    <dgm:cxn modelId="{9295C487-EAD1-49F7-AAAD-32479789D66D}" srcId="{EB6938DE-DD33-4BE0-87E3-EAED6D423D19}" destId="{F96EB6AE-B9CE-4F19-AF8F-5EA1573A3D24}" srcOrd="5" destOrd="0" parTransId="{EC166449-BB58-42D5-A8BC-C8B9D6010291}" sibTransId="{F1B2955B-F627-4E03-97AD-69599B2EF766}"/>
    <dgm:cxn modelId="{55B9F78A-82DF-476C-B214-FB03D91784BE}" srcId="{EB6938DE-DD33-4BE0-87E3-EAED6D423D19}" destId="{EF9606D5-7FD8-4036-843F-A9FA236E8B8B}" srcOrd="3" destOrd="0" parTransId="{4BE9A2C3-16E2-49B6-AC89-8CC7DC71F7FB}" sibTransId="{D276AEF3-C5CC-4C08-8117-9315F2F975C7}"/>
    <dgm:cxn modelId="{87673B8C-03E0-473F-9678-2771A08F4945}" type="presOf" srcId="{FCED6B84-0174-4741-B22E-49EF06971577}" destId="{57CFD88B-8574-4A98-8A24-DAE4B477E75B}" srcOrd="0" destOrd="0" presId="urn:microsoft.com/office/officeart/2005/8/layout/pyramid3"/>
    <dgm:cxn modelId="{9D8EB88E-0684-4000-A14B-2126F1372A6C}" type="presOf" srcId="{1BC0B690-3488-4C86-9A7D-6624B258A446}" destId="{C502CDAB-1D4F-49B9-8E27-92DE29BC4C30}" srcOrd="0" destOrd="0" presId="urn:microsoft.com/office/officeart/2005/8/layout/pyramid3"/>
    <dgm:cxn modelId="{E2852693-9DF7-405F-A11B-E152E1DC61EC}" type="presOf" srcId="{F96EB6AE-B9CE-4F19-AF8F-5EA1573A3D24}" destId="{44A72AC2-20BD-4504-A770-7822ADEB0216}" srcOrd="0" destOrd="0" presId="urn:microsoft.com/office/officeart/2005/8/layout/pyramid3"/>
    <dgm:cxn modelId="{30349AB8-6B18-4E0E-8896-73495418CD17}" type="presOf" srcId="{D553F526-C4D5-44C9-B608-12AC584BC2FE}" destId="{C823D94C-4D0E-4588-88D8-D2BD838A7C94}" srcOrd="1" destOrd="0" presId="urn:microsoft.com/office/officeart/2005/8/layout/pyramid3"/>
    <dgm:cxn modelId="{1994C9E8-B59E-480D-85B9-7D3D0A8850AA}" type="presOf" srcId="{EF9606D5-7FD8-4036-843F-A9FA236E8B8B}" destId="{0A7E0435-BA68-47C0-A0A0-44F5F605535B}" srcOrd="0" destOrd="0" presId="urn:microsoft.com/office/officeart/2005/8/layout/pyramid3"/>
    <dgm:cxn modelId="{F4889CEB-2107-47C6-B998-7447B89878DC}" srcId="{EB6938DE-DD33-4BE0-87E3-EAED6D423D19}" destId="{D553F526-C4D5-44C9-B608-12AC584BC2FE}" srcOrd="4" destOrd="0" parTransId="{ECE380C7-5687-4ECF-9D59-51751B4EBEEF}" sibTransId="{81C1A4D3-C916-40BD-9039-0153617DC84C}"/>
    <dgm:cxn modelId="{D1A17DF2-6F27-4C7D-A78C-094EFD10B6D7}" type="presOf" srcId="{EF9606D5-7FD8-4036-843F-A9FA236E8B8B}" destId="{EE76BEA7-85D4-42BD-A380-180DB5EB42F6}" srcOrd="1" destOrd="0" presId="urn:microsoft.com/office/officeart/2005/8/layout/pyramid3"/>
    <dgm:cxn modelId="{D8D30D15-E1F9-4088-BC9C-E0672199A87A}" type="presParOf" srcId="{7B837ABB-2CEA-4596-A1B6-9BA86B33ABC5}" destId="{BA228B59-6284-4CF6-9854-666F06097825}" srcOrd="0" destOrd="0" presId="urn:microsoft.com/office/officeart/2005/8/layout/pyramid3"/>
    <dgm:cxn modelId="{DD2544C3-72E4-44C5-B260-0EBE48A27C3B}" type="presParOf" srcId="{BA228B59-6284-4CF6-9854-666F06097825}" destId="{57CFD88B-8574-4A98-8A24-DAE4B477E75B}" srcOrd="0" destOrd="0" presId="urn:microsoft.com/office/officeart/2005/8/layout/pyramid3"/>
    <dgm:cxn modelId="{A757CDAD-A64C-4D0B-B2FD-2EB1460B7CC5}" type="presParOf" srcId="{BA228B59-6284-4CF6-9854-666F06097825}" destId="{0236E482-9607-4EBF-BABB-977BE5EBF70F}" srcOrd="1" destOrd="0" presId="urn:microsoft.com/office/officeart/2005/8/layout/pyramid3"/>
    <dgm:cxn modelId="{4D08BF37-40F9-4914-A955-55A1A64D6D97}" type="presParOf" srcId="{7B837ABB-2CEA-4596-A1B6-9BA86B33ABC5}" destId="{EBEFAC04-698B-480D-BC0E-B89D133BC965}" srcOrd="1" destOrd="0" presId="urn:microsoft.com/office/officeart/2005/8/layout/pyramid3"/>
    <dgm:cxn modelId="{A83823B2-8EEC-4E80-9ED4-71FE6180E717}" type="presParOf" srcId="{EBEFAC04-698B-480D-BC0E-B89D133BC965}" destId="{1AB83CA9-3702-48A6-AF35-3CD5A9E51340}" srcOrd="0" destOrd="0" presId="urn:microsoft.com/office/officeart/2005/8/layout/pyramid3"/>
    <dgm:cxn modelId="{15A7823F-BF0D-4FD5-AA09-90617900DF19}" type="presParOf" srcId="{EBEFAC04-698B-480D-BC0E-B89D133BC965}" destId="{3D8F114E-44A6-42E4-807E-1A95F60A330B}" srcOrd="1" destOrd="0" presId="urn:microsoft.com/office/officeart/2005/8/layout/pyramid3"/>
    <dgm:cxn modelId="{0FDD4A87-812A-413D-93BB-1BD52924CD13}" type="presParOf" srcId="{7B837ABB-2CEA-4596-A1B6-9BA86B33ABC5}" destId="{F32033D3-DF4F-43AB-8455-F7DC83661C20}" srcOrd="2" destOrd="0" presId="urn:microsoft.com/office/officeart/2005/8/layout/pyramid3"/>
    <dgm:cxn modelId="{9E198F18-29ED-44BA-B9F2-3AD74887CC50}" type="presParOf" srcId="{F32033D3-DF4F-43AB-8455-F7DC83661C20}" destId="{C502CDAB-1D4F-49B9-8E27-92DE29BC4C30}" srcOrd="0" destOrd="0" presId="urn:microsoft.com/office/officeart/2005/8/layout/pyramid3"/>
    <dgm:cxn modelId="{2D044D00-2C61-4739-8B0C-876970566707}" type="presParOf" srcId="{F32033D3-DF4F-43AB-8455-F7DC83661C20}" destId="{B7630489-C464-425D-8847-50ABC40B42E4}" srcOrd="1" destOrd="0" presId="urn:microsoft.com/office/officeart/2005/8/layout/pyramid3"/>
    <dgm:cxn modelId="{71C69242-F022-4D42-8991-8367A7714C75}" type="presParOf" srcId="{7B837ABB-2CEA-4596-A1B6-9BA86B33ABC5}" destId="{86EC1E5B-8B3B-45F5-AE63-391381B6BB88}" srcOrd="3" destOrd="0" presId="urn:microsoft.com/office/officeart/2005/8/layout/pyramid3"/>
    <dgm:cxn modelId="{1D614F99-5151-4436-B874-98272DA01686}" type="presParOf" srcId="{86EC1E5B-8B3B-45F5-AE63-391381B6BB88}" destId="{0A7E0435-BA68-47C0-A0A0-44F5F605535B}" srcOrd="0" destOrd="0" presId="urn:microsoft.com/office/officeart/2005/8/layout/pyramid3"/>
    <dgm:cxn modelId="{81F96CAB-675E-4C76-987D-BFC4F0747062}" type="presParOf" srcId="{86EC1E5B-8B3B-45F5-AE63-391381B6BB88}" destId="{EE76BEA7-85D4-42BD-A380-180DB5EB42F6}" srcOrd="1" destOrd="0" presId="urn:microsoft.com/office/officeart/2005/8/layout/pyramid3"/>
    <dgm:cxn modelId="{855A43E5-5B2B-4D40-AC2B-9B02DBD39F62}" type="presParOf" srcId="{7B837ABB-2CEA-4596-A1B6-9BA86B33ABC5}" destId="{18CD4CEA-0C01-435A-9A42-0936A67A95AE}" srcOrd="4" destOrd="0" presId="urn:microsoft.com/office/officeart/2005/8/layout/pyramid3"/>
    <dgm:cxn modelId="{D96C5762-1AB5-44B1-BF8E-0C9358F6BD37}" type="presParOf" srcId="{18CD4CEA-0C01-435A-9A42-0936A67A95AE}" destId="{00DB3065-81B7-464A-8390-006DB7E7FCC4}" srcOrd="0" destOrd="0" presId="urn:microsoft.com/office/officeart/2005/8/layout/pyramid3"/>
    <dgm:cxn modelId="{28B559BF-81F1-4A56-AEEE-B072341FE125}" type="presParOf" srcId="{18CD4CEA-0C01-435A-9A42-0936A67A95AE}" destId="{C823D94C-4D0E-4588-88D8-D2BD838A7C94}" srcOrd="1" destOrd="0" presId="urn:microsoft.com/office/officeart/2005/8/layout/pyramid3"/>
    <dgm:cxn modelId="{E800AEF0-F337-46FA-A8F5-92CBB4CE0779}" type="presParOf" srcId="{7B837ABB-2CEA-4596-A1B6-9BA86B33ABC5}" destId="{8D2890B6-DF5F-404C-AB3F-126C553ABCAB}" srcOrd="5" destOrd="0" presId="urn:microsoft.com/office/officeart/2005/8/layout/pyramid3"/>
    <dgm:cxn modelId="{B384FC84-C034-46FF-A9E8-2E1B55140247}" type="presParOf" srcId="{8D2890B6-DF5F-404C-AB3F-126C553ABCAB}" destId="{44A72AC2-20BD-4504-A770-7822ADEB0216}" srcOrd="0" destOrd="0" presId="urn:microsoft.com/office/officeart/2005/8/layout/pyramid3"/>
    <dgm:cxn modelId="{87E7D4FC-C2B2-4019-A3E1-996BAF9E42ED}" type="presParOf" srcId="{8D2890B6-DF5F-404C-AB3F-126C553ABCAB}" destId="{D91512F5-F8B1-424C-8366-95D91556DF89}" srcOrd="1" destOrd="0" presId="urn:microsoft.com/office/officeart/2005/8/layout/pyramid3"/>
    <dgm:cxn modelId="{22CC9DE1-8114-4DC5-8A01-A695329199E3}" type="presParOf" srcId="{7B837ABB-2CEA-4596-A1B6-9BA86B33ABC5}" destId="{EEBB333A-C9DE-45CA-A00E-F6641F8C4F8B}" srcOrd="6" destOrd="0" presId="urn:microsoft.com/office/officeart/2005/8/layout/pyramid3"/>
    <dgm:cxn modelId="{F297E2C8-7E20-477C-A93B-587AC4AE276E}" type="presParOf" srcId="{EEBB333A-C9DE-45CA-A00E-F6641F8C4F8B}" destId="{9906221A-D06B-40DE-9E74-7A1A1FDDA318}" srcOrd="0" destOrd="0" presId="urn:microsoft.com/office/officeart/2005/8/layout/pyramid3"/>
    <dgm:cxn modelId="{5CF06842-626D-4073-900A-34FA45A501C6}" type="presParOf" srcId="{EEBB333A-C9DE-45CA-A00E-F6641F8C4F8B}" destId="{7FB13A02-B80D-4994-8AA2-2D1389CAC6A6}"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F814B-788D-4028-A5BA-9589C4A575B3}">
      <dsp:nvSpPr>
        <dsp:cNvPr id="0" name=""/>
        <dsp:cNvSpPr/>
      </dsp:nvSpPr>
      <dsp:spPr>
        <a:xfrm>
          <a:off x="5086882" y="3598103"/>
          <a:ext cx="4288312" cy="169322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r" defTabSz="755650">
            <a:lnSpc>
              <a:spcPct val="90000"/>
            </a:lnSpc>
            <a:spcBef>
              <a:spcPct val="0"/>
            </a:spcBef>
            <a:spcAft>
              <a:spcPct val="15000"/>
            </a:spcAft>
            <a:buChar char="•"/>
          </a:pPr>
          <a:r>
            <a:rPr lang="en-US" sz="1700" kern="1200" dirty="0"/>
            <a:t>Resources provided for comprehensive gap closure</a:t>
          </a:r>
        </a:p>
      </dsp:txBody>
      <dsp:txXfrm>
        <a:off x="6410570" y="4058604"/>
        <a:ext cx="2927428" cy="1195528"/>
      </dsp:txXfrm>
    </dsp:sp>
    <dsp:sp modelId="{0DA027AC-17BA-4A01-A9B8-A21257D0E846}">
      <dsp:nvSpPr>
        <dsp:cNvPr id="0" name=""/>
        <dsp:cNvSpPr/>
      </dsp:nvSpPr>
      <dsp:spPr>
        <a:xfrm>
          <a:off x="1189274" y="3598103"/>
          <a:ext cx="3749897" cy="169322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en-US" sz="1700" kern="1200" dirty="0"/>
            <a:t>Improved care coordination</a:t>
          </a:r>
        </a:p>
      </dsp:txBody>
      <dsp:txXfrm>
        <a:off x="1226469" y="4058604"/>
        <a:ext cx="2550538" cy="1195528"/>
      </dsp:txXfrm>
    </dsp:sp>
    <dsp:sp modelId="{45BD8127-B3E9-4762-B2C3-4F40EF0EE723}">
      <dsp:nvSpPr>
        <dsp:cNvPr id="0" name=""/>
        <dsp:cNvSpPr/>
      </dsp:nvSpPr>
      <dsp:spPr>
        <a:xfrm>
          <a:off x="5060533" y="229804"/>
          <a:ext cx="4283502" cy="123361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r" defTabSz="800100">
            <a:lnSpc>
              <a:spcPct val="90000"/>
            </a:lnSpc>
            <a:spcBef>
              <a:spcPct val="0"/>
            </a:spcBef>
            <a:spcAft>
              <a:spcPct val="15000"/>
            </a:spcAft>
            <a:buChar char="•"/>
          </a:pPr>
          <a:r>
            <a:rPr lang="en-US" sz="1800" kern="1200" dirty="0"/>
            <a:t>Accurate estimation of future health cost</a:t>
          </a:r>
        </a:p>
      </dsp:txBody>
      <dsp:txXfrm>
        <a:off x="6372683" y="256903"/>
        <a:ext cx="2944253" cy="871013"/>
      </dsp:txXfrm>
    </dsp:sp>
    <dsp:sp modelId="{2E032260-D766-463D-8945-75D76B047219}">
      <dsp:nvSpPr>
        <dsp:cNvPr id="0" name=""/>
        <dsp:cNvSpPr/>
      </dsp:nvSpPr>
      <dsp:spPr>
        <a:xfrm>
          <a:off x="1177394" y="219916"/>
          <a:ext cx="3805077" cy="169322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Targeted coding and documentation education opportunities</a:t>
          </a:r>
        </a:p>
      </dsp:txBody>
      <dsp:txXfrm>
        <a:off x="1214589" y="257111"/>
        <a:ext cx="2589164" cy="1195528"/>
      </dsp:txXfrm>
    </dsp:sp>
    <dsp:sp modelId="{AE44BCD4-D00E-41E1-86EE-FBEA9F4453D9}">
      <dsp:nvSpPr>
        <dsp:cNvPr id="0" name=""/>
        <dsp:cNvSpPr/>
      </dsp:nvSpPr>
      <dsp:spPr>
        <a:xfrm>
          <a:off x="2638405" y="301605"/>
          <a:ext cx="2291145" cy="2291145"/>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l" defTabSz="933450">
            <a:lnSpc>
              <a:spcPct val="90000"/>
            </a:lnSpc>
            <a:spcBef>
              <a:spcPct val="0"/>
            </a:spcBef>
            <a:spcAft>
              <a:spcPct val="35000"/>
            </a:spcAft>
            <a:buNone/>
          </a:pPr>
          <a:r>
            <a:rPr lang="en-US" sz="2100" kern="1200" dirty="0"/>
            <a:t>Improved Patient Outcomes</a:t>
          </a:r>
        </a:p>
      </dsp:txBody>
      <dsp:txXfrm>
        <a:off x="3309466" y="972666"/>
        <a:ext cx="1620084" cy="1620084"/>
      </dsp:txXfrm>
    </dsp:sp>
    <dsp:sp modelId="{CF3C4A26-24FC-47BE-98C8-EC87E4E182EA}">
      <dsp:nvSpPr>
        <dsp:cNvPr id="0" name=""/>
        <dsp:cNvSpPr/>
      </dsp:nvSpPr>
      <dsp:spPr>
        <a:xfrm rot="5400000">
          <a:off x="5035377" y="301605"/>
          <a:ext cx="2291145" cy="2291145"/>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l" defTabSz="933450">
            <a:lnSpc>
              <a:spcPct val="90000"/>
            </a:lnSpc>
            <a:spcBef>
              <a:spcPct val="0"/>
            </a:spcBef>
            <a:spcAft>
              <a:spcPct val="35000"/>
            </a:spcAft>
            <a:buNone/>
          </a:pPr>
          <a:r>
            <a:rPr lang="en-US" sz="2100" kern="1200" dirty="0"/>
            <a:t>Lower cost of care</a:t>
          </a:r>
        </a:p>
      </dsp:txBody>
      <dsp:txXfrm rot="-5400000">
        <a:off x="5035377" y="972666"/>
        <a:ext cx="1620084" cy="1620084"/>
      </dsp:txXfrm>
    </dsp:sp>
    <dsp:sp modelId="{1DF32776-F76B-4084-9549-1D36119EB552}">
      <dsp:nvSpPr>
        <dsp:cNvPr id="0" name=""/>
        <dsp:cNvSpPr/>
      </dsp:nvSpPr>
      <dsp:spPr>
        <a:xfrm rot="10800000">
          <a:off x="5035377" y="2698577"/>
          <a:ext cx="2291145" cy="2291145"/>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l" defTabSz="933450">
            <a:lnSpc>
              <a:spcPct val="90000"/>
            </a:lnSpc>
            <a:spcBef>
              <a:spcPct val="0"/>
            </a:spcBef>
            <a:spcAft>
              <a:spcPct val="35000"/>
            </a:spcAft>
            <a:buNone/>
          </a:pPr>
          <a:r>
            <a:rPr lang="en-US" sz="2100" kern="1200" dirty="0"/>
            <a:t>Improved provider experience</a:t>
          </a:r>
        </a:p>
      </dsp:txBody>
      <dsp:txXfrm rot="10800000">
        <a:off x="5035377" y="2698577"/>
        <a:ext cx="1620084" cy="1620084"/>
      </dsp:txXfrm>
    </dsp:sp>
    <dsp:sp modelId="{AAE97B06-99C9-48C1-92EE-484AAADC47D3}">
      <dsp:nvSpPr>
        <dsp:cNvPr id="0" name=""/>
        <dsp:cNvSpPr/>
      </dsp:nvSpPr>
      <dsp:spPr>
        <a:xfrm rot="16200000">
          <a:off x="2638405" y="2698577"/>
          <a:ext cx="2291145" cy="2291145"/>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l" defTabSz="933450">
            <a:lnSpc>
              <a:spcPct val="90000"/>
            </a:lnSpc>
            <a:spcBef>
              <a:spcPct val="0"/>
            </a:spcBef>
            <a:spcAft>
              <a:spcPct val="35000"/>
            </a:spcAft>
            <a:buNone/>
          </a:pPr>
          <a:r>
            <a:rPr lang="en-US" sz="2100" kern="1200" dirty="0"/>
            <a:t>Improved patient experience</a:t>
          </a:r>
        </a:p>
      </dsp:txBody>
      <dsp:txXfrm rot="5400000">
        <a:off x="3309466" y="2698577"/>
        <a:ext cx="1620084" cy="1620084"/>
      </dsp:txXfrm>
    </dsp:sp>
    <dsp:sp modelId="{F2D8EF5F-D3B0-4742-B27C-A84BF295C7EA}">
      <dsp:nvSpPr>
        <dsp:cNvPr id="0" name=""/>
        <dsp:cNvSpPr/>
      </dsp:nvSpPr>
      <dsp:spPr>
        <a:xfrm>
          <a:off x="4586937" y="2169444"/>
          <a:ext cx="791053" cy="687872"/>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D96AE0-82E1-48B7-BC47-738ADB71EED0}">
      <dsp:nvSpPr>
        <dsp:cNvPr id="0" name=""/>
        <dsp:cNvSpPr/>
      </dsp:nvSpPr>
      <dsp:spPr>
        <a:xfrm rot="10800000">
          <a:off x="4586937" y="2434010"/>
          <a:ext cx="791053" cy="687872"/>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60FD5-F451-4074-AD46-E2D460633EB7}">
      <dsp:nvSpPr>
        <dsp:cNvPr id="0" name=""/>
        <dsp:cNvSpPr/>
      </dsp:nvSpPr>
      <dsp:spPr>
        <a:xfrm>
          <a:off x="5843447" y="14033"/>
          <a:ext cx="1122369" cy="1122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Care is delivered to patient</a:t>
          </a:r>
        </a:p>
      </dsp:txBody>
      <dsp:txXfrm>
        <a:off x="5843447" y="14033"/>
        <a:ext cx="1122369" cy="1122369"/>
      </dsp:txXfrm>
    </dsp:sp>
    <dsp:sp modelId="{6D6141C2-02BF-47A4-8149-A43A4A99E9C9}">
      <dsp:nvSpPr>
        <dsp:cNvPr id="0" name=""/>
        <dsp:cNvSpPr/>
      </dsp:nvSpPr>
      <dsp:spPr>
        <a:xfrm>
          <a:off x="2412479" y="2730"/>
          <a:ext cx="5480937" cy="5480937"/>
        </a:xfrm>
        <a:prstGeom prst="circularArrow">
          <a:avLst>
            <a:gd name="adj1" fmla="val 3993"/>
            <a:gd name="adj2" fmla="val 250515"/>
            <a:gd name="adj3" fmla="val 20572233"/>
            <a:gd name="adj4" fmla="val 18984000"/>
            <a:gd name="adj5" fmla="val 465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5269E8A-D6FC-4FBF-AAA0-A17036A41D0F}">
      <dsp:nvSpPr>
        <dsp:cNvPr id="0" name=""/>
        <dsp:cNvSpPr/>
      </dsp:nvSpPr>
      <dsp:spPr>
        <a:xfrm>
          <a:off x="7095131" y="2182014"/>
          <a:ext cx="1122369" cy="1122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Care is documented and coded</a:t>
          </a:r>
        </a:p>
      </dsp:txBody>
      <dsp:txXfrm>
        <a:off x="7095131" y="2182014"/>
        <a:ext cx="1122369" cy="1122369"/>
      </dsp:txXfrm>
    </dsp:sp>
    <dsp:sp modelId="{7D960FA4-2347-4BA0-A3ED-398E5A1D6B78}">
      <dsp:nvSpPr>
        <dsp:cNvPr id="0" name=""/>
        <dsp:cNvSpPr/>
      </dsp:nvSpPr>
      <dsp:spPr>
        <a:xfrm>
          <a:off x="2412479" y="2730"/>
          <a:ext cx="5480937" cy="5480937"/>
        </a:xfrm>
        <a:prstGeom prst="circularArrow">
          <a:avLst>
            <a:gd name="adj1" fmla="val 3993"/>
            <a:gd name="adj2" fmla="val 250515"/>
            <a:gd name="adj3" fmla="val 2365485"/>
            <a:gd name="adj4" fmla="val 777251"/>
            <a:gd name="adj5" fmla="val 465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62C7755-89B6-4DB1-A591-8C170AF3FFD0}">
      <dsp:nvSpPr>
        <dsp:cNvPr id="0" name=""/>
        <dsp:cNvSpPr/>
      </dsp:nvSpPr>
      <dsp:spPr>
        <a:xfrm>
          <a:off x="5843447" y="4349994"/>
          <a:ext cx="1122369" cy="1122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ICD-10 codes submitted on claims</a:t>
          </a:r>
        </a:p>
      </dsp:txBody>
      <dsp:txXfrm>
        <a:off x="5843447" y="4349994"/>
        <a:ext cx="1122369" cy="1122369"/>
      </dsp:txXfrm>
    </dsp:sp>
    <dsp:sp modelId="{A80B4819-F735-4F3D-9CCB-037071ED3064}">
      <dsp:nvSpPr>
        <dsp:cNvPr id="0" name=""/>
        <dsp:cNvSpPr/>
      </dsp:nvSpPr>
      <dsp:spPr>
        <a:xfrm>
          <a:off x="2412479" y="2730"/>
          <a:ext cx="5480937" cy="5480937"/>
        </a:xfrm>
        <a:prstGeom prst="circularArrow">
          <a:avLst>
            <a:gd name="adj1" fmla="val 3993"/>
            <a:gd name="adj2" fmla="val 250515"/>
            <a:gd name="adj3" fmla="val 6110167"/>
            <a:gd name="adj4" fmla="val 4439318"/>
            <a:gd name="adj5" fmla="val 465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B132017-BED2-4989-9F17-BEF41B074790}">
      <dsp:nvSpPr>
        <dsp:cNvPr id="0" name=""/>
        <dsp:cNvSpPr/>
      </dsp:nvSpPr>
      <dsp:spPr>
        <a:xfrm>
          <a:off x="3340079" y="4349994"/>
          <a:ext cx="1122369" cy="1122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Plan submits data to CMS</a:t>
          </a:r>
        </a:p>
      </dsp:txBody>
      <dsp:txXfrm>
        <a:off x="3340079" y="4349994"/>
        <a:ext cx="1122369" cy="1122369"/>
      </dsp:txXfrm>
    </dsp:sp>
    <dsp:sp modelId="{DC7E053D-32C7-4EB3-ABD1-13FD0EE7E042}">
      <dsp:nvSpPr>
        <dsp:cNvPr id="0" name=""/>
        <dsp:cNvSpPr/>
      </dsp:nvSpPr>
      <dsp:spPr>
        <a:xfrm>
          <a:off x="2461862" y="2730"/>
          <a:ext cx="5382170" cy="5480937"/>
        </a:xfrm>
        <a:prstGeom prst="circularArrow">
          <a:avLst>
            <a:gd name="adj1" fmla="val 3993"/>
            <a:gd name="adj2" fmla="val 250515"/>
            <a:gd name="adj3" fmla="val 9772233"/>
            <a:gd name="adj4" fmla="val 8184000"/>
            <a:gd name="adj5" fmla="val 465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55899D0-9103-4CED-B594-5DC3312E5E7F}">
      <dsp:nvSpPr>
        <dsp:cNvPr id="0" name=""/>
        <dsp:cNvSpPr/>
      </dsp:nvSpPr>
      <dsp:spPr>
        <a:xfrm>
          <a:off x="1853090" y="2182014"/>
          <a:ext cx="1592978" cy="1122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CMS applies risk adjustment logic</a:t>
          </a:r>
        </a:p>
      </dsp:txBody>
      <dsp:txXfrm>
        <a:off x="1853090" y="2182014"/>
        <a:ext cx="1592978" cy="1122369"/>
      </dsp:txXfrm>
    </dsp:sp>
    <dsp:sp modelId="{8A11345A-31E0-4320-A189-0682B682DE40}">
      <dsp:nvSpPr>
        <dsp:cNvPr id="0" name=""/>
        <dsp:cNvSpPr/>
      </dsp:nvSpPr>
      <dsp:spPr>
        <a:xfrm>
          <a:off x="2414225" y="-4911"/>
          <a:ext cx="5480937" cy="5480937"/>
        </a:xfrm>
        <a:prstGeom prst="circularArrow">
          <a:avLst>
            <a:gd name="adj1" fmla="val 3993"/>
            <a:gd name="adj2" fmla="val 250515"/>
            <a:gd name="adj3" fmla="val 12764123"/>
            <a:gd name="adj4" fmla="val 11566487"/>
            <a:gd name="adj5" fmla="val 465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595ACEA-21FC-4C08-8B28-5943F0F98A79}">
      <dsp:nvSpPr>
        <dsp:cNvPr id="0" name=""/>
        <dsp:cNvSpPr/>
      </dsp:nvSpPr>
      <dsp:spPr>
        <a:xfrm>
          <a:off x="3023619" y="109742"/>
          <a:ext cx="1438305" cy="1122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CMS calculates risk score and payment</a:t>
          </a:r>
        </a:p>
      </dsp:txBody>
      <dsp:txXfrm>
        <a:off x="3023619" y="109742"/>
        <a:ext cx="1438305" cy="1122369"/>
      </dsp:txXfrm>
    </dsp:sp>
    <dsp:sp modelId="{E51FAF0E-F53A-4C09-83EA-EDA496F5D047}">
      <dsp:nvSpPr>
        <dsp:cNvPr id="0" name=""/>
        <dsp:cNvSpPr/>
      </dsp:nvSpPr>
      <dsp:spPr>
        <a:xfrm>
          <a:off x="2406673" y="1056"/>
          <a:ext cx="5480937" cy="5480937"/>
        </a:xfrm>
        <a:prstGeom prst="circularArrow">
          <a:avLst>
            <a:gd name="adj1" fmla="val 3993"/>
            <a:gd name="adj2" fmla="val 250515"/>
            <a:gd name="adj3" fmla="val 16918465"/>
            <a:gd name="adj4" fmla="val 15246862"/>
            <a:gd name="adj5" fmla="val 4659"/>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FD88B-8574-4A98-8A24-DAE4B477E75B}">
      <dsp:nvSpPr>
        <dsp:cNvPr id="0" name=""/>
        <dsp:cNvSpPr/>
      </dsp:nvSpPr>
      <dsp:spPr>
        <a:xfrm rot="10800000">
          <a:off x="0" y="0"/>
          <a:ext cx="11391392" cy="826256"/>
        </a:xfrm>
        <a:prstGeom prst="trapezoid">
          <a:avLst>
            <a:gd name="adj" fmla="val 9847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Heart Transplant Status/Complications</a:t>
          </a:r>
        </a:p>
      </dsp:txBody>
      <dsp:txXfrm rot="-10800000">
        <a:off x="1993493" y="0"/>
        <a:ext cx="7404404" cy="826256"/>
      </dsp:txXfrm>
    </dsp:sp>
    <dsp:sp modelId="{1AB83CA9-3702-48A6-AF35-3CD5A9E51340}">
      <dsp:nvSpPr>
        <dsp:cNvPr id="0" name=""/>
        <dsp:cNvSpPr/>
      </dsp:nvSpPr>
      <dsp:spPr>
        <a:xfrm rot="10800000">
          <a:off x="463287" y="826256"/>
          <a:ext cx="10464816" cy="826256"/>
        </a:xfrm>
        <a:prstGeom prst="trapezoid">
          <a:avLst>
            <a:gd name="adj" fmla="val 9847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End-Stage Heart Failure</a:t>
          </a:r>
        </a:p>
      </dsp:txBody>
      <dsp:txXfrm rot="-10800000">
        <a:off x="2294630" y="826256"/>
        <a:ext cx="6802130" cy="826256"/>
      </dsp:txXfrm>
    </dsp:sp>
    <dsp:sp modelId="{C502CDAB-1D4F-49B9-8E27-92DE29BC4C30}">
      <dsp:nvSpPr>
        <dsp:cNvPr id="0" name=""/>
        <dsp:cNvSpPr/>
      </dsp:nvSpPr>
      <dsp:spPr>
        <a:xfrm rot="10800000">
          <a:off x="987552" y="1652511"/>
          <a:ext cx="9416287" cy="826256"/>
        </a:xfrm>
        <a:prstGeom prst="trapezoid">
          <a:avLst>
            <a:gd name="adj" fmla="val 9847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Heart Failure with Heart Assist Device/Artificial Heart</a:t>
          </a:r>
        </a:p>
      </dsp:txBody>
      <dsp:txXfrm rot="-10800000">
        <a:off x="2635402" y="1652511"/>
        <a:ext cx="6120586" cy="826256"/>
      </dsp:txXfrm>
    </dsp:sp>
    <dsp:sp modelId="{0A7E0435-BA68-47C0-A0A0-44F5F605535B}">
      <dsp:nvSpPr>
        <dsp:cNvPr id="0" name=""/>
        <dsp:cNvSpPr/>
      </dsp:nvSpPr>
      <dsp:spPr>
        <a:xfrm rot="10800000">
          <a:off x="1670303" y="2478767"/>
          <a:ext cx="8050784" cy="826256"/>
        </a:xfrm>
        <a:prstGeom prst="trapezoid">
          <a:avLst>
            <a:gd name="adj" fmla="val 9847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Acute on Chronic Heart Failure</a:t>
          </a:r>
        </a:p>
      </dsp:txBody>
      <dsp:txXfrm rot="-10800000">
        <a:off x="3079190" y="2478767"/>
        <a:ext cx="5233010" cy="826256"/>
      </dsp:txXfrm>
    </dsp:sp>
    <dsp:sp modelId="{00DB3065-81B7-464A-8390-006DB7E7FCC4}">
      <dsp:nvSpPr>
        <dsp:cNvPr id="0" name=""/>
        <dsp:cNvSpPr/>
      </dsp:nvSpPr>
      <dsp:spPr>
        <a:xfrm rot="10800000">
          <a:off x="2328660" y="3305024"/>
          <a:ext cx="6734070" cy="826256"/>
        </a:xfrm>
        <a:prstGeom prst="trapezoid">
          <a:avLst>
            <a:gd name="adj" fmla="val 9847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Acute Heart Failure (Excludes Acute on Chronic)</a:t>
          </a:r>
        </a:p>
      </dsp:txBody>
      <dsp:txXfrm rot="-10800000">
        <a:off x="3507123" y="3305024"/>
        <a:ext cx="4377145" cy="826256"/>
      </dsp:txXfrm>
    </dsp:sp>
    <dsp:sp modelId="{44A72AC2-20BD-4504-A770-7822ADEB0216}">
      <dsp:nvSpPr>
        <dsp:cNvPr id="0" name=""/>
        <dsp:cNvSpPr/>
      </dsp:nvSpPr>
      <dsp:spPr>
        <a:xfrm rot="10800000">
          <a:off x="3121143" y="4131279"/>
          <a:ext cx="5149104" cy="826256"/>
        </a:xfrm>
        <a:prstGeom prst="trapezoid">
          <a:avLst>
            <a:gd name="adj" fmla="val 9847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Heart Failure, Except End-Stage and Acute</a:t>
          </a:r>
        </a:p>
      </dsp:txBody>
      <dsp:txXfrm rot="-10800000">
        <a:off x="4022237" y="4131279"/>
        <a:ext cx="3346917" cy="826256"/>
      </dsp:txXfrm>
    </dsp:sp>
    <dsp:sp modelId="{9906221A-D06B-40DE-9E74-7A1A1FDDA318}">
      <dsp:nvSpPr>
        <dsp:cNvPr id="0" name=""/>
        <dsp:cNvSpPr/>
      </dsp:nvSpPr>
      <dsp:spPr>
        <a:xfrm rot="10800000">
          <a:off x="3925823" y="4957535"/>
          <a:ext cx="3539744" cy="826256"/>
        </a:xfrm>
        <a:prstGeom prst="trapezoid">
          <a:avLst>
            <a:gd name="adj" fmla="val 9847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Cardiomyopathy/Myocarditis</a:t>
          </a:r>
        </a:p>
        <a:p>
          <a:pPr marL="0" lvl="0" indent="0" algn="ctr" defTabSz="711200">
            <a:lnSpc>
              <a:spcPct val="90000"/>
            </a:lnSpc>
            <a:spcBef>
              <a:spcPct val="0"/>
            </a:spcBef>
            <a:spcAft>
              <a:spcPct val="35000"/>
            </a:spcAft>
            <a:buNone/>
          </a:pPr>
          <a:endParaRPr lang="en-US" sz="900" kern="1200" dirty="0"/>
        </a:p>
      </dsp:txBody>
      <dsp:txXfrm rot="-10800000">
        <a:off x="3925823" y="4957535"/>
        <a:ext cx="3539744" cy="826256"/>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Helvetica" pitchFamily="2"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C754E00-A477-9E4C-AC8E-430146DFED61}" type="datetimeFigureOut">
              <a:rPr lang="en-US" smtClean="0">
                <a:latin typeface="Helvetica" pitchFamily="2" charset="0"/>
              </a:rPr>
              <a:pPr/>
              <a:t>5/6/2025</a:t>
            </a:fld>
            <a:endParaRPr lang="en-US" dirty="0">
              <a:latin typeface="Helvetica" pitchFamily="2"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Helvetica" pitchFamily="2"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1D0BB57-8F17-FC42-8E70-6ABBB092C1B3}" type="slidenum">
              <a:rPr lang="en-US" smtClean="0">
                <a:latin typeface="Helvetica" pitchFamily="2" charset="0"/>
              </a:rPr>
              <a:pPr/>
              <a:t>‹#›</a:t>
            </a:fld>
            <a:endParaRPr lang="en-US" dirty="0">
              <a:latin typeface="Helvetica" pitchFamily="2"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Helvetica" pitchFamily="2"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Helvetica" pitchFamily="2" charset="0"/>
              </a:defRPr>
            </a:lvl1pPr>
          </a:lstStyle>
          <a:p>
            <a:fld id="{B65BB1A8-7437-9145-821D-830D466A1A50}" type="datetimeFigureOut">
              <a:rPr lang="en-US" smtClean="0"/>
              <a:pPr/>
              <a:t>5/6/2025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Helvetica"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Helvetica" pitchFamily="2" charset="0"/>
              </a:defRPr>
            </a:lvl1pPr>
          </a:lstStyle>
          <a:p>
            <a:fld id="{3306A1FA-22B9-2D44-9BCE-CCB148644EFC}"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Helvetica" pitchFamily="2" charset="0"/>
        <a:ea typeface="+mn-ea"/>
        <a:cs typeface="+mn-cs"/>
      </a:defRPr>
    </a:lvl1pPr>
    <a:lvl2pPr marL="457200" algn="l" defTabSz="457200" rtl="0" eaLnBrk="1" latinLnBrk="0" hangingPunct="1">
      <a:defRPr sz="1200" b="0" i="0" kern="1200">
        <a:solidFill>
          <a:schemeClr val="tx1"/>
        </a:solidFill>
        <a:latin typeface="Helvetica" pitchFamily="2" charset="0"/>
        <a:ea typeface="+mn-ea"/>
        <a:cs typeface="+mn-cs"/>
      </a:defRPr>
    </a:lvl2pPr>
    <a:lvl3pPr marL="914400" algn="l" defTabSz="457200" rtl="0" eaLnBrk="1" latinLnBrk="0" hangingPunct="1">
      <a:defRPr sz="1200" b="0" i="0" kern="1200">
        <a:solidFill>
          <a:schemeClr val="tx1"/>
        </a:solidFill>
        <a:latin typeface="Helvetica" pitchFamily="2" charset="0"/>
        <a:ea typeface="+mn-ea"/>
        <a:cs typeface="+mn-cs"/>
      </a:defRPr>
    </a:lvl3pPr>
    <a:lvl4pPr marL="1371600" algn="l" defTabSz="457200" rtl="0" eaLnBrk="1" latinLnBrk="0" hangingPunct="1">
      <a:defRPr sz="1200" b="0" i="0" kern="1200">
        <a:solidFill>
          <a:schemeClr val="tx1"/>
        </a:solidFill>
        <a:latin typeface="Helvetica" pitchFamily="2" charset="0"/>
        <a:ea typeface="+mn-ea"/>
        <a:cs typeface="+mn-cs"/>
      </a:defRPr>
    </a:lvl4pPr>
    <a:lvl5pPr marL="1828800" algn="l" defTabSz="457200" rtl="0" eaLnBrk="1" latinLnBrk="0" hangingPunct="1">
      <a:defRPr sz="1200" b="0" i="0" kern="1200">
        <a:solidFill>
          <a:schemeClr val="tx1"/>
        </a:solidFill>
        <a:latin typeface="Helvetica" pitchFamily="2"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6A1FA-22B9-2D44-9BCE-CCB148644EFC}" type="slidenum">
              <a:rPr lang="en-US" smtClean="0"/>
              <a:pPr/>
              <a:t>1</a:t>
            </a:fld>
            <a:endParaRPr lang="en-US" dirty="0"/>
          </a:p>
        </p:txBody>
      </p:sp>
    </p:spTree>
    <p:extLst>
      <p:ext uri="{BB962C8B-B14F-4D97-AF65-F5344CB8AC3E}">
        <p14:creationId xmlns:p14="http://schemas.microsoft.com/office/powerpoint/2010/main" val="263253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EFD4C-C2B6-C0E7-D672-91B0926DE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E4B56C-4BEE-C5A1-1B73-BE36A61EDC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7D2869-B442-E9F2-E5CF-F71BF21F0079}"/>
              </a:ext>
            </a:extLst>
          </p:cNvPr>
          <p:cNvSpPr>
            <a:spLocks noGrp="1"/>
          </p:cNvSpPr>
          <p:nvPr>
            <p:ph type="body" idx="1"/>
          </p:nvPr>
        </p:nvSpPr>
        <p:spPr/>
        <p:txBody>
          <a:bodyPr/>
          <a:lstStyle/>
          <a:p>
            <a:r>
              <a:rPr lang="en-US" sz="1200" dirty="0">
                <a:solidFill>
                  <a:schemeClr val="bg1">
                    <a:lumMod val="10000"/>
                  </a:schemeClr>
                </a:solidFill>
              </a:rPr>
              <a:t>For risk adjustment, discussion topics include diagnosis coding results, documentation observations, remaining gaps, etc. Will partner with network on best way to engage with DS and other ACOs in partnership with clinical and quality</a:t>
            </a:r>
            <a:endParaRPr lang="en-US" dirty="0"/>
          </a:p>
        </p:txBody>
      </p:sp>
      <p:sp>
        <p:nvSpPr>
          <p:cNvPr id="4" name="Slide Number Placeholder 3">
            <a:extLst>
              <a:ext uri="{FF2B5EF4-FFF2-40B4-BE49-F238E27FC236}">
                <a16:creationId xmlns:a16="http://schemas.microsoft.com/office/drawing/2014/main" id="{FCD52780-4D02-FA38-9941-9E634B9EFE74}"/>
              </a:ext>
            </a:extLst>
          </p:cNvPr>
          <p:cNvSpPr>
            <a:spLocks noGrp="1"/>
          </p:cNvSpPr>
          <p:nvPr>
            <p:ph type="sldNum" sz="quarter" idx="5"/>
          </p:nvPr>
        </p:nvSpPr>
        <p:spPr/>
        <p:txBody>
          <a:bodyPr/>
          <a:lstStyle/>
          <a:p>
            <a:fld id="{3306A1FA-22B9-2D44-9BCE-CCB148644EFC}" type="slidenum">
              <a:rPr lang="en-US" smtClean="0"/>
              <a:pPr/>
              <a:t>2</a:t>
            </a:fld>
            <a:endParaRPr lang="en-US" dirty="0"/>
          </a:p>
        </p:txBody>
      </p:sp>
    </p:spTree>
    <p:extLst>
      <p:ext uri="{BB962C8B-B14F-4D97-AF65-F5344CB8AC3E}">
        <p14:creationId xmlns:p14="http://schemas.microsoft.com/office/powerpoint/2010/main" val="2581323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dirty="0">
                <a:solidFill>
                  <a:schemeClr val="bg1"/>
                </a:solidFill>
              </a:rPr>
              <a:t>Patient benes</a:t>
            </a:r>
          </a:p>
          <a:p>
            <a:pPr marL="0" marR="0"/>
            <a:r>
              <a:rPr lang="en-US" dirty="0">
                <a:solidFill>
                  <a:schemeClr val="bg1"/>
                </a:solidFill>
              </a:rPr>
              <a:t> </a:t>
            </a:r>
            <a:r>
              <a:rPr lang="en-US" sz="18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Medicare risk adjustment helps ensure that Medicare Advantage (MA) plans are fairly compensated for enrolling patients with varying health statuses—and this system can actually benefit patients or beneficiaries in a few meaningful ways: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b="1"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1. Promotes Access to Care for Sicker Patients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Risk adjustment gives higher payments to plans that enroll sicker or more complex patients (e.g., those with diabetes, heart failure, or cancer). Without this adjustment, plans might avoid covering high-risk individuals. So, by compensating for health status, it encourages plans to </a:t>
            </a:r>
            <a:r>
              <a:rPr lang="en-US" sz="1800" i="1"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accept and care for patients with serious or chronic conditions</a:t>
            </a:r>
            <a:r>
              <a:rPr lang="en-US" sz="18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b="1"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2. Supports Comprehensive, Proactive Care</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Because accurate risk adjustment relies on complete diagnosis coding, Medicare Advantage plans have a strong incentive to:</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Ensure regular check-ups</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Properly document and manage chronic diseases</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Conduct health risk assessments</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This leads to </a:t>
            </a:r>
            <a:r>
              <a:rPr lang="en-US" sz="1800" b="1"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more proactive, personalized care</a:t>
            </a:r>
            <a:r>
              <a:rPr lang="en-US" sz="18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and can help catch or manage conditions earlier.</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b="1"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3. Encourages Quality and Care Coordination</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Risk adjustment, when combined with quality-based incentives (like Medicare Star Ratings), pushes MA plans to </a:t>
            </a:r>
            <a:r>
              <a:rPr lang="en-US" sz="1800" b="1"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improve care coordination</a:t>
            </a:r>
            <a:r>
              <a:rPr lang="en-US" sz="18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This can mean:</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Better communication among providers</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Fewer duplicative tests</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Improved patient experience</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Potentially better outcomes</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0" marR="0"/>
            <a:r>
              <a:rPr lang="en-US" sz="1800" b="1"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4. Stabilizes the System</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For patients in general, a fairer payment model means </a:t>
            </a:r>
            <a:r>
              <a:rPr lang="en-US" sz="1800" b="1"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more stable and sustainable Medicare Advantage plans</a:t>
            </a:r>
            <a:r>
              <a:rPr lang="en-US" sz="18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 That can lead to:</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More plan choices</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Competitive premiums</a:t>
            </a:r>
            <a:endPar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800">
                <a:solidFill>
                  <a:srgbClr val="000000"/>
                </a:solidFill>
                <a:effectLst/>
                <a:latin typeface="Calibri" panose="020F0502020204030204" pitchFamily="34" charset="0"/>
                <a:ea typeface="Times New Roman" panose="02020603050405020304" pitchFamily="18" charset="0"/>
                <a:cs typeface="Aptos" panose="020B0004020202020204" pitchFamily="34" charset="0"/>
              </a:rPr>
              <a:t>Expanded supplemental benefits (like dental, vision, transportation, etc.)</a:t>
            </a:r>
            <a:endParaRPr lang="en-US" sz="180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endParaRPr lang="en-US" dirty="0">
              <a:solidFill>
                <a:schemeClr val="bg1"/>
              </a:solidFill>
            </a:endParaRPr>
          </a:p>
          <a:p>
            <a:endParaRPr lang="en-US" dirty="0">
              <a:solidFill>
                <a:schemeClr val="bg1"/>
              </a:solidFill>
            </a:endParaRPr>
          </a:p>
          <a:p>
            <a:r>
              <a:rPr lang="en-US" dirty="0">
                <a:solidFill>
                  <a:schemeClr val="bg1"/>
                </a:solidFill>
              </a:rPr>
              <a:t>Health Outcomes</a:t>
            </a:r>
          </a:p>
          <a:p>
            <a:r>
              <a:rPr lang="en-US" dirty="0">
                <a:solidFill>
                  <a:schemeClr val="bg1"/>
                </a:solidFill>
              </a:rPr>
              <a:t>Stability in Coverage</a:t>
            </a:r>
          </a:p>
          <a:p>
            <a:r>
              <a:rPr lang="en-US" dirty="0">
                <a:solidFill>
                  <a:schemeClr val="bg1"/>
                </a:solidFill>
              </a:rPr>
              <a:t>Quality of Care</a:t>
            </a:r>
          </a:p>
          <a:p>
            <a:r>
              <a:rPr lang="en-US" dirty="0">
                <a:solidFill>
                  <a:schemeClr val="bg1"/>
                </a:solidFill>
              </a:rPr>
              <a:t>Chronic Disease Management</a:t>
            </a:r>
          </a:p>
          <a:p>
            <a:r>
              <a:rPr lang="en-US" dirty="0">
                <a:solidFill>
                  <a:schemeClr val="bg1"/>
                </a:solidFill>
              </a:rPr>
              <a:t>Improved Equity in Healthcare</a:t>
            </a:r>
          </a:p>
          <a:p>
            <a:r>
              <a:rPr lang="en-US" dirty="0"/>
              <a:t>PROVIDER</a:t>
            </a:r>
          </a:p>
          <a:p>
            <a:r>
              <a:rPr lang="en-US" dirty="0">
                <a:solidFill>
                  <a:schemeClr val="bg1"/>
                </a:solidFill>
              </a:rPr>
              <a:t>Encourages comprehensive care</a:t>
            </a:r>
          </a:p>
          <a:p>
            <a:r>
              <a:rPr lang="en-US" dirty="0">
                <a:solidFill>
                  <a:schemeClr val="bg1"/>
                </a:solidFill>
              </a:rPr>
              <a:t>Improved Patient Care</a:t>
            </a:r>
          </a:p>
          <a:p>
            <a:r>
              <a:rPr lang="en-US" dirty="0">
                <a:solidFill>
                  <a:schemeClr val="bg1"/>
                </a:solidFill>
              </a:rPr>
              <a:t>Alignment with Quality Metrics</a:t>
            </a:r>
          </a:p>
          <a:p>
            <a:r>
              <a:rPr lang="en-US" dirty="0">
                <a:solidFill>
                  <a:schemeClr val="bg1"/>
                </a:solidFill>
              </a:rPr>
              <a:t>Chronic Disease Management</a:t>
            </a:r>
          </a:p>
          <a:p>
            <a:r>
              <a:rPr lang="en-US" dirty="0">
                <a:solidFill>
                  <a:schemeClr val="bg1"/>
                </a:solidFill>
              </a:rPr>
              <a:t>Value Based Care incentives</a:t>
            </a:r>
          </a:p>
          <a:p>
            <a:endParaRPr lang="en-US" dirty="0"/>
          </a:p>
        </p:txBody>
      </p:sp>
      <p:sp>
        <p:nvSpPr>
          <p:cNvPr id="4" name="Slide Number Placeholder 3"/>
          <p:cNvSpPr>
            <a:spLocks noGrp="1"/>
          </p:cNvSpPr>
          <p:nvPr>
            <p:ph type="sldNum" sz="quarter" idx="5"/>
          </p:nvPr>
        </p:nvSpPr>
        <p:spPr/>
        <p:txBody>
          <a:bodyPr/>
          <a:lstStyle/>
          <a:p>
            <a:fld id="{3306A1FA-22B9-2D44-9BCE-CCB148644EFC}" type="slidenum">
              <a:rPr lang="en-US" smtClean="0"/>
              <a:pPr/>
              <a:t>3</a:t>
            </a:fld>
            <a:endParaRPr lang="en-US" dirty="0"/>
          </a:p>
        </p:txBody>
      </p:sp>
    </p:spTree>
    <p:extLst>
      <p:ext uri="{BB962C8B-B14F-4D97-AF65-F5344CB8AC3E}">
        <p14:creationId xmlns:p14="http://schemas.microsoft.com/office/powerpoint/2010/main" val="2832938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DRAFT SPEAKER NOTES (FOR ILLUSTRATIVE PURPOSES ONLY): </a:t>
            </a:r>
          </a:p>
          <a:p>
            <a:endParaRPr lang="en-US" dirty="0"/>
          </a:p>
          <a:p>
            <a:r>
              <a:rPr lang="en-US" b="1" dirty="0"/>
              <a:t>What is an “H-C-C”?</a:t>
            </a:r>
          </a:p>
          <a:p>
            <a:pPr marL="285750" indent="-285750">
              <a:spcBef>
                <a:spcPts val="400"/>
              </a:spcBef>
              <a:spcAft>
                <a:spcPts val="400"/>
              </a:spcAft>
              <a:buFont typeface="Arial" panose="020B0604020202020204" pitchFamily="34" charset="0"/>
              <a:buChar char="•"/>
            </a:pPr>
            <a:r>
              <a:rPr lang="en-US" sz="1400" dirty="0">
                <a:solidFill>
                  <a:schemeClr val="tx1"/>
                </a:solidFill>
              </a:rPr>
              <a:t>A Hierarchical Condition Category (HCC) is a group of ICD-10-CM diagnosis codes that are for similar diseases and varying severity levels that are associated with similar costs of care to manage and care for those conditions. </a:t>
            </a:r>
          </a:p>
          <a:p>
            <a:pPr marL="742950" lvl="1" indent="-285750">
              <a:spcBef>
                <a:spcPts val="400"/>
              </a:spcBef>
              <a:spcAft>
                <a:spcPts val="400"/>
              </a:spcAft>
              <a:buFont typeface="Arial" panose="020B0604020202020204" pitchFamily="34" charset="0"/>
              <a:buChar char="•"/>
            </a:pPr>
            <a:r>
              <a:rPr lang="en-US" sz="1400" dirty="0">
                <a:solidFill>
                  <a:schemeClr val="tx1"/>
                </a:solidFill>
              </a:rPr>
              <a:t>HCC diagnosis codes consist of chronic, </a:t>
            </a:r>
            <a:r>
              <a:rPr lang="en-US" sz="1400" b="0" i="0" u="none" strike="noStrike" baseline="0" dirty="0">
                <a:solidFill>
                  <a:srgbClr val="FF0000"/>
                </a:solidFill>
              </a:rPr>
              <a:t>episodic</a:t>
            </a:r>
            <a:r>
              <a:rPr lang="en-US" sz="1400" b="1" i="0" u="none" strike="noStrike" baseline="0" dirty="0">
                <a:solidFill>
                  <a:schemeClr val="tx1"/>
                </a:solidFill>
              </a:rPr>
              <a:t> </a:t>
            </a:r>
            <a:r>
              <a:rPr lang="en-US" sz="1400" dirty="0">
                <a:solidFill>
                  <a:schemeClr val="tx1"/>
                </a:solidFill>
              </a:rPr>
              <a:t>and acute conditions.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HCC risk adjustment models represent how Medicare, Medicare Advantage, </a:t>
            </a:r>
            <a:r>
              <a:rPr lang="en-US" sz="1200" b="1" i="1" dirty="0">
                <a:solidFill>
                  <a:schemeClr val="tx1"/>
                </a:solidFill>
              </a:rPr>
              <a:t>such as our Martin’s Point Generations Advantage Health Plan</a:t>
            </a:r>
            <a:r>
              <a:rPr lang="en-US" sz="1200" dirty="0">
                <a:solidFill>
                  <a:schemeClr val="tx1"/>
                </a:solidFill>
              </a:rPr>
              <a:t>, and other Value-based Payer Health Plans risk adjust their enrolled patient population.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Health Plans and Providers may receive reimbursement based on accurate and consistent Provider documentation of patient’s HCC diagnoses.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tx1"/>
                </a:solidFill>
              </a:rPr>
              <a:t>The Centers for Medicare &amp; Medicaid Services (also known as “CMS”) </a:t>
            </a:r>
            <a:r>
              <a:rPr lang="en-US" sz="1200" dirty="0">
                <a:solidFill>
                  <a:schemeClr val="tx1"/>
                </a:solidFill>
              </a:rPr>
              <a:t>HCC </a:t>
            </a:r>
            <a:r>
              <a:rPr lang="en-US" sz="1200" b="0" dirty="0">
                <a:solidFill>
                  <a:schemeClr val="tx1"/>
                </a:solidFill>
              </a:rPr>
              <a:t>risk adjustment model </a:t>
            </a:r>
            <a:r>
              <a:rPr lang="en-US" sz="1200" b="1" i="1" dirty="0">
                <a:solidFill>
                  <a:schemeClr val="tx1"/>
                </a:solidFill>
              </a:rPr>
              <a:t>has been utilized by CMS Medicare Advantage for over *twenty (*implemented by CMS in 2004)</a:t>
            </a:r>
            <a:r>
              <a:rPr lang="en-US" sz="1200" b="0" dirty="0">
                <a:solidFill>
                  <a:schemeClr val="tx1"/>
                </a:solidFill>
              </a:rPr>
              <a:t> years and this value-based reimbursement model uses Medicare Advantage health plan enrollee’s (patient) demographic factors and HCC coefficient relative factors</a:t>
            </a:r>
            <a:r>
              <a:rPr lang="en-US" sz="1200" dirty="0">
                <a:solidFill>
                  <a:schemeClr val="tx1"/>
                </a:solidFill>
              </a:rPr>
              <a:t> </a:t>
            </a:r>
            <a:r>
              <a:rPr lang="en-US" sz="1200" b="0" dirty="0">
                <a:solidFill>
                  <a:schemeClr val="tx1"/>
                </a:solidFill>
              </a:rPr>
              <a:t>to annually calculate the enrollee’s (patient) </a:t>
            </a:r>
            <a:r>
              <a:rPr lang="en-US" sz="1200" dirty="0">
                <a:solidFill>
                  <a:schemeClr val="tx1"/>
                </a:solidFill>
              </a:rPr>
              <a:t>risk score</a:t>
            </a:r>
            <a:r>
              <a:rPr lang="en-US" sz="1200" b="0" dirty="0">
                <a:solidFill>
                  <a:schemeClr val="tx1"/>
                </a:solidFill>
              </a:rPr>
              <a:t> to predict future costs of care and outcomes based on the CMS-HCC diagnoses reported by eligible Providers during eligible encounters. An example of an eligible encounter is a face-to-face office visit conducted by the patient’s primary care physician or nurse practitioner.</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The annual HCC risk score reflects the enrollee’s (patient) disease burden and is used to predict medical resource use, associated costs, ​and proper payments associated for the care and management of the HCC diagnoses during the calendar year.​​</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Accurate, specific, and compliant Provider clinical documentation must be present in the patient encounter medical record during eligible Hospital Inpatient encounters, Hospital Outpatient encounters and Provider face-to-face and telehealth (audio and video component) encounters to support the CMS-HCC diagnosis code(s) assigned on the claim and reported to the Medicare Advantage Organizations (MAO) </a:t>
            </a:r>
            <a:r>
              <a:rPr lang="en-US" sz="1200" b="1" i="1" dirty="0">
                <a:solidFill>
                  <a:schemeClr val="tx1"/>
                </a:solidFill>
              </a:rPr>
              <a:t>(in this case Martin’s Point Generations Advantage Health Plan)</a:t>
            </a:r>
            <a:r>
              <a:rPr lang="en-US" sz="1200" dirty="0">
                <a:solidFill>
                  <a:schemeClr val="tx1"/>
                </a:solidFill>
              </a:rPr>
              <a:t> who submits the HCC diagnosis code data to CMS and CMS calculates the risk score for each patient.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In looking at the rising arrow illustration example of three different Medicare Advantage patient’s, the Medicare Advantage enrollee (patient) running may be healthier and reflect a lower risk score than the enrollee (patient) walking with a cane as compared to the enrollee (patient) in the wheelchair.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3306A1FA-22B9-2D44-9BCE-CCB148644EFC}" type="slidenum">
              <a:rPr lang="en-US" smtClean="0"/>
              <a:pPr/>
              <a:t>5</a:t>
            </a:fld>
            <a:endParaRPr lang="en-US" dirty="0"/>
          </a:p>
        </p:txBody>
      </p:sp>
    </p:spTree>
    <p:extLst>
      <p:ext uri="{BB962C8B-B14F-4D97-AF65-F5344CB8AC3E}">
        <p14:creationId xmlns:p14="http://schemas.microsoft.com/office/powerpoint/2010/main" val="2777850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17E90-932C-77BB-EF66-8A88815295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82FC6-C118-D0B8-4665-74DC242082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531A74-3EAF-3020-8108-0037C9871491}"/>
              </a:ext>
            </a:extLst>
          </p:cNvPr>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C0357A55-7E27-F272-60AD-6D291A0D7E45}"/>
              </a:ext>
            </a:extLst>
          </p:cNvPr>
          <p:cNvSpPr>
            <a:spLocks noGrp="1"/>
          </p:cNvSpPr>
          <p:nvPr>
            <p:ph type="sldNum" sz="quarter" idx="5"/>
          </p:nvPr>
        </p:nvSpPr>
        <p:spPr/>
        <p:txBody>
          <a:bodyPr/>
          <a:lstStyle/>
          <a:p>
            <a:fld id="{3306A1FA-22B9-2D44-9BCE-CCB148644EFC}" type="slidenum">
              <a:rPr lang="en-US" smtClean="0"/>
              <a:pPr/>
              <a:t>8</a:t>
            </a:fld>
            <a:endParaRPr lang="en-US" dirty="0"/>
          </a:p>
        </p:txBody>
      </p:sp>
    </p:spTree>
    <p:extLst>
      <p:ext uri="{BB962C8B-B14F-4D97-AF65-F5344CB8AC3E}">
        <p14:creationId xmlns:p14="http://schemas.microsoft.com/office/powerpoint/2010/main" val="1444322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DRAFT SPEAKER NOTES (FOR ILLUSTRATIVE PURPOSES ONLY):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Key Takeaways from today’s session are that Provider’s should consistently document patient’s active and chronic conditions in the Assessment and Plan to the highest degree of known specificity and include supporting criteria for each condition to support accurate and complete diagnosis code assignment for the encounter.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suggest you manage and update your Patient’s problem list at each encounter and make sure to resolve historic conditions as appropriate. </a:t>
            </a:r>
          </a:p>
          <a:p>
            <a:endParaRPr lang="en-US" dirty="0"/>
          </a:p>
          <a:p>
            <a:r>
              <a:rPr lang="en-US" dirty="0"/>
              <a:t>Accurate and complete clinical documentation accurately reflects your patient’s diagnostic and quality data that is reported to CMS.</a:t>
            </a:r>
            <a:r>
              <a:rPr lang="en-US" sz="1200" i="1" dirty="0">
                <a:effectLst/>
                <a:latin typeface="Segoe UI" panose="020B0502040204020203" pitchFamily="34" charset="0"/>
              </a:rPr>
              <a:t> </a:t>
            </a:r>
            <a:r>
              <a:rPr lang="en-US" sz="1200" i="0" dirty="0">
                <a:effectLst/>
                <a:latin typeface="Segoe UI" panose="020B0502040204020203" pitchFamily="34" charset="0"/>
              </a:rPr>
              <a:t>Specified diagnosis data can lead to improved health by identifying Care Management needs or other managed care opportunities for the patient.</a:t>
            </a:r>
            <a:endParaRPr lang="en-US" i="0" dirty="0"/>
          </a:p>
        </p:txBody>
      </p:sp>
      <p:sp>
        <p:nvSpPr>
          <p:cNvPr id="4" name="Slide Number Placeholder 3"/>
          <p:cNvSpPr>
            <a:spLocks noGrp="1"/>
          </p:cNvSpPr>
          <p:nvPr>
            <p:ph type="sldNum" sz="quarter" idx="5"/>
          </p:nvPr>
        </p:nvSpPr>
        <p:spPr/>
        <p:txBody>
          <a:bodyPr/>
          <a:lstStyle/>
          <a:p>
            <a:fld id="{3306A1FA-22B9-2D44-9BCE-CCB148644EFC}" type="slidenum">
              <a:rPr lang="en-US" smtClean="0"/>
              <a:pPr/>
              <a:t>10</a:t>
            </a:fld>
            <a:endParaRPr lang="en-US" dirty="0"/>
          </a:p>
        </p:txBody>
      </p:sp>
    </p:spTree>
    <p:extLst>
      <p:ext uri="{BB962C8B-B14F-4D97-AF65-F5344CB8AC3E}">
        <p14:creationId xmlns:p14="http://schemas.microsoft.com/office/powerpoint/2010/main" val="444516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0.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8.svg"/><Relationship Id="rId5" Type="http://schemas.openxmlformats.org/officeDocument/2006/relationships/image" Target="../media/image11.png"/><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D5BA163-CD4E-51F8-68D8-3D04D152B85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257"/>
          <a:stretch/>
        </p:blipFill>
        <p:spPr>
          <a:xfrm>
            <a:off x="-2" y="132739"/>
            <a:ext cx="4923965" cy="6587848"/>
          </a:xfrm>
          <a:prstGeom prst="rect">
            <a:avLst/>
          </a:prstGeom>
        </p:spPr>
      </p:pic>
      <p:sp>
        <p:nvSpPr>
          <p:cNvPr id="40" name="Text Placeholder 12"/>
          <p:cNvSpPr>
            <a:spLocks noGrp="1"/>
          </p:cNvSpPr>
          <p:nvPr>
            <p:ph type="body" sz="quarter" idx="10" hasCustomPrompt="1"/>
          </p:nvPr>
        </p:nvSpPr>
        <p:spPr>
          <a:xfrm>
            <a:off x="5678861" y="2788508"/>
            <a:ext cx="4489938" cy="1441817"/>
          </a:xfrm>
          <a:prstGeom prst="rect">
            <a:avLst/>
          </a:prstGeom>
        </p:spPr>
        <p:txBody>
          <a:bodyPr vert="horz" anchor="t" anchorCtr="0">
            <a:normAutofit/>
          </a:bodyPr>
          <a:lstStyle>
            <a:lvl1pPr marL="3175" indent="-3175" algn="l">
              <a:buNone/>
              <a:defRPr sz="2000" cap="none">
                <a:solidFill>
                  <a:srgbClr val="FFFFFE"/>
                </a:solidFill>
              </a:defRPr>
            </a:lvl1pPr>
            <a:lvl2pPr algn="ctr">
              <a:buNone/>
              <a:defRPr/>
            </a:lvl2pPr>
            <a:lvl3pPr algn="ctr">
              <a:defRPr/>
            </a:lvl3pPr>
            <a:lvl4pPr algn="ctr">
              <a:defRPr/>
            </a:lvl4pPr>
            <a:lvl5pPr algn="ctr">
              <a:defRPr/>
            </a:lvl5pPr>
          </a:lstStyle>
          <a:p>
            <a:pPr lvl="0"/>
            <a:r>
              <a:rPr lang="en-US" dirty="0"/>
              <a:t>Add A Subtitle</a:t>
            </a:r>
          </a:p>
        </p:txBody>
      </p:sp>
      <p:sp>
        <p:nvSpPr>
          <p:cNvPr id="43" name="Text Placeholder 14"/>
          <p:cNvSpPr>
            <a:spLocks noGrp="1"/>
          </p:cNvSpPr>
          <p:nvPr>
            <p:ph type="body" sz="quarter" idx="11" hasCustomPrompt="1"/>
          </p:nvPr>
        </p:nvSpPr>
        <p:spPr>
          <a:xfrm>
            <a:off x="5678861" y="4847614"/>
            <a:ext cx="4489938" cy="457200"/>
          </a:xfrm>
          <a:prstGeom prst="rect">
            <a:avLst/>
          </a:prstGeom>
        </p:spPr>
        <p:txBody>
          <a:bodyPr vert="horz"/>
          <a:lstStyle>
            <a:lvl1pPr marL="3175" indent="-3175" algn="l">
              <a:buFont typeface="Arial"/>
              <a:buNone/>
              <a:defRPr sz="1300" baseline="0">
                <a:solidFill>
                  <a:srgbClr val="FFFFFE"/>
                </a:solidFill>
              </a:defRPr>
            </a:lvl1pPr>
          </a:lstStyle>
          <a:p>
            <a:pPr lvl="0"/>
            <a:r>
              <a:rPr lang="en-US" dirty="0"/>
              <a:t>Presented by: &lt;presenter name&gt;</a:t>
            </a:r>
          </a:p>
        </p:txBody>
      </p:sp>
      <p:sp>
        <p:nvSpPr>
          <p:cNvPr id="45" name="Title 44"/>
          <p:cNvSpPr>
            <a:spLocks noGrp="1"/>
          </p:cNvSpPr>
          <p:nvPr>
            <p:ph type="title" hasCustomPrompt="1"/>
          </p:nvPr>
        </p:nvSpPr>
        <p:spPr>
          <a:xfrm>
            <a:off x="5678861" y="643062"/>
            <a:ext cx="4489938" cy="1852246"/>
          </a:xfrm>
        </p:spPr>
        <p:txBody>
          <a:bodyPr vert="horz" anchor="b" anchorCtr="0">
            <a:normAutofit/>
          </a:bodyPr>
          <a:lstStyle>
            <a:lvl1pPr algn="l">
              <a:defRPr sz="3200">
                <a:solidFill>
                  <a:schemeClr val="bg1"/>
                </a:solidFill>
              </a:defRPr>
            </a:lvl1pPr>
          </a:lstStyle>
          <a:p>
            <a:r>
              <a:rPr lang="en-US" dirty="0"/>
              <a:t>Click to Edit Title</a:t>
            </a:r>
          </a:p>
        </p:txBody>
      </p:sp>
      <p:pic>
        <p:nvPicPr>
          <p:cNvPr id="3" name="Wordmark_SmallVersion_RGB-02.png" descr="Wordmark_SmallVersion_RGB-02.png">
            <a:extLst>
              <a:ext uri="{FF2B5EF4-FFF2-40B4-BE49-F238E27FC236}">
                <a16:creationId xmlns:a16="http://schemas.microsoft.com/office/drawing/2014/main" id="{E8CF9C83-AC09-D08D-1709-5A590CC076D6}"/>
              </a:ext>
            </a:extLst>
          </p:cNvPr>
          <p:cNvPicPr>
            <a:picLocks noChangeAspect="1"/>
          </p:cNvPicPr>
          <p:nvPr userDrawn="1"/>
        </p:nvPicPr>
        <p:blipFill>
          <a:blip r:embed="rId4"/>
          <a:stretch>
            <a:fillRect/>
          </a:stretch>
        </p:blipFill>
        <p:spPr>
          <a:xfrm>
            <a:off x="5607837" y="6140436"/>
            <a:ext cx="2300511" cy="395288"/>
          </a:xfrm>
          <a:prstGeom prst="rect">
            <a:avLst/>
          </a:prstGeom>
          <a:ln w="12700">
            <a:miter lim="400000"/>
          </a:ln>
        </p:spPr>
      </p:pic>
      <p:sp>
        <p:nvSpPr>
          <p:cNvPr id="6" name="Line">
            <a:extLst>
              <a:ext uri="{FF2B5EF4-FFF2-40B4-BE49-F238E27FC236}">
                <a16:creationId xmlns:a16="http://schemas.microsoft.com/office/drawing/2014/main" id="{0B991BCC-1A03-5C04-0A03-5B5378EC2022}"/>
              </a:ext>
            </a:extLst>
          </p:cNvPr>
          <p:cNvSpPr/>
          <p:nvPr userDrawn="1"/>
        </p:nvSpPr>
        <p:spPr>
          <a:xfrm>
            <a:off x="5654675" y="6008869"/>
            <a:ext cx="6149943" cy="1"/>
          </a:xfrm>
          <a:prstGeom prst="line">
            <a:avLst/>
          </a:prstGeom>
          <a:ln w="12700">
            <a:solidFill>
              <a:srgbClr val="58A598"/>
            </a:solidFill>
          </a:ln>
        </p:spPr>
        <p:txBody>
          <a:bodyPr lIns="0" tIns="0" rIns="0" bIns="0"/>
          <a:lstStyle/>
          <a:p>
            <a:pPr>
              <a:defRPr sz="1400">
                <a:solidFill>
                  <a:srgbClr val="1D5C42"/>
                </a:solidFill>
                <a:latin typeface="+mj-lt"/>
                <a:ea typeface="+mj-ea"/>
                <a:cs typeface="+mj-cs"/>
                <a:sym typeface="Arial"/>
              </a:defRPr>
            </a:pPr>
            <a:endParaRPr/>
          </a:p>
        </p:txBody>
      </p:sp>
    </p:spTree>
    <p:extLst>
      <p:ext uri="{BB962C8B-B14F-4D97-AF65-F5344CB8AC3E}">
        <p14:creationId xmlns:p14="http://schemas.microsoft.com/office/powerpoint/2010/main" val="53250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0AE1CC7-010A-9025-6BBB-E254E13923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492" t="27902"/>
          <a:stretch/>
        </p:blipFill>
        <p:spPr>
          <a:xfrm>
            <a:off x="0" y="0"/>
            <a:ext cx="4710901" cy="4749744"/>
          </a:xfrm>
          <a:prstGeom prst="rect">
            <a:avLst/>
          </a:prstGeom>
        </p:spPr>
      </p:pic>
      <p:sp>
        <p:nvSpPr>
          <p:cNvPr id="9" name="Title 8"/>
          <p:cNvSpPr>
            <a:spLocks noGrp="1"/>
          </p:cNvSpPr>
          <p:nvPr>
            <p:ph type="title" hasCustomPrompt="1"/>
          </p:nvPr>
        </p:nvSpPr>
        <p:spPr>
          <a:xfrm>
            <a:off x="5430175" y="2774374"/>
            <a:ext cx="5764567" cy="2259265"/>
          </a:xfrm>
        </p:spPr>
        <p:txBody>
          <a:bodyPr>
            <a:normAutofit/>
          </a:bodyPr>
          <a:lstStyle>
            <a:lvl1pPr>
              <a:defRPr sz="4800">
                <a:solidFill>
                  <a:schemeClr val="bg1"/>
                </a:solidFill>
              </a:defRPr>
            </a:lvl1pPr>
          </a:lstStyle>
          <a:p>
            <a:r>
              <a:rPr lang="en-US" dirty="0"/>
              <a:t>Divider Slide Title Goes Here</a:t>
            </a:r>
          </a:p>
        </p:txBody>
      </p:sp>
      <p:pic>
        <p:nvPicPr>
          <p:cNvPr id="2" name="Graphic 1">
            <a:extLst>
              <a:ext uri="{FF2B5EF4-FFF2-40B4-BE49-F238E27FC236}">
                <a16:creationId xmlns:a16="http://schemas.microsoft.com/office/drawing/2014/main" id="{CB65F53F-B60C-7059-C9B0-6B759DC874A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74710" y="6318736"/>
            <a:ext cx="1918965" cy="327803"/>
          </a:xfrm>
          <a:prstGeom prst="rect">
            <a:avLst/>
          </a:prstGeom>
        </p:spPr>
      </p:pic>
    </p:spTree>
    <p:extLst>
      <p:ext uri="{BB962C8B-B14F-4D97-AF65-F5344CB8AC3E}">
        <p14:creationId xmlns:p14="http://schemas.microsoft.com/office/powerpoint/2010/main" val="15124475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tx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0AE1CC7-010A-9025-6BBB-E254E13923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492" t="27902"/>
          <a:stretch/>
        </p:blipFill>
        <p:spPr>
          <a:xfrm>
            <a:off x="0" y="0"/>
            <a:ext cx="4710901" cy="4749744"/>
          </a:xfrm>
          <a:prstGeom prst="rect">
            <a:avLst/>
          </a:prstGeom>
        </p:spPr>
      </p:pic>
      <p:sp>
        <p:nvSpPr>
          <p:cNvPr id="9" name="Title 8"/>
          <p:cNvSpPr>
            <a:spLocks noGrp="1"/>
          </p:cNvSpPr>
          <p:nvPr>
            <p:ph type="title" hasCustomPrompt="1"/>
          </p:nvPr>
        </p:nvSpPr>
        <p:spPr>
          <a:xfrm>
            <a:off x="5430175" y="2774374"/>
            <a:ext cx="5764567" cy="2259265"/>
          </a:xfrm>
        </p:spPr>
        <p:txBody>
          <a:bodyPr>
            <a:normAutofit/>
          </a:bodyPr>
          <a:lstStyle>
            <a:lvl1pPr>
              <a:defRPr sz="4800">
                <a:solidFill>
                  <a:schemeClr val="bg2"/>
                </a:solidFill>
              </a:defRPr>
            </a:lvl1pPr>
          </a:lstStyle>
          <a:p>
            <a:r>
              <a:rPr lang="en-US" dirty="0"/>
              <a:t>Divider Slide Title Goes Here</a:t>
            </a:r>
          </a:p>
        </p:txBody>
      </p:sp>
      <p:pic>
        <p:nvPicPr>
          <p:cNvPr id="2" name="Graphic 1">
            <a:extLst>
              <a:ext uri="{FF2B5EF4-FFF2-40B4-BE49-F238E27FC236}">
                <a16:creationId xmlns:a16="http://schemas.microsoft.com/office/drawing/2014/main" id="{7D73C781-47F7-25FC-CFE7-55B4D21424E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74710" y="6318736"/>
            <a:ext cx="1918965" cy="327803"/>
          </a:xfrm>
          <a:prstGeom prst="rect">
            <a:avLst/>
          </a:prstGeom>
        </p:spPr>
      </p:pic>
    </p:spTree>
    <p:extLst>
      <p:ext uri="{BB962C8B-B14F-4D97-AF65-F5344CB8AC3E}">
        <p14:creationId xmlns:p14="http://schemas.microsoft.com/office/powerpoint/2010/main" val="17075441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5430175" y="2774374"/>
            <a:ext cx="5764567" cy="2259265"/>
          </a:xfrm>
        </p:spPr>
        <p:txBody>
          <a:bodyPr>
            <a:normAutofit/>
          </a:bodyPr>
          <a:lstStyle>
            <a:lvl1pPr>
              <a:defRPr sz="4800"/>
            </a:lvl1pPr>
          </a:lstStyle>
          <a:p>
            <a:r>
              <a:rPr lang="en-US" dirty="0"/>
              <a:t>Divider Slide Title Goes Here</a:t>
            </a:r>
          </a:p>
        </p:txBody>
      </p:sp>
      <p:pic>
        <p:nvPicPr>
          <p:cNvPr id="3" name="Graphic 2">
            <a:extLst>
              <a:ext uri="{FF2B5EF4-FFF2-40B4-BE49-F238E27FC236}">
                <a16:creationId xmlns:a16="http://schemas.microsoft.com/office/drawing/2014/main" id="{66C76EA4-D422-BB9B-FD66-3A2D4576118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492" t="27902"/>
          <a:stretch/>
        </p:blipFill>
        <p:spPr>
          <a:xfrm>
            <a:off x="0" y="0"/>
            <a:ext cx="4710901" cy="4749744"/>
          </a:xfrm>
          <a:prstGeom prst="rect">
            <a:avLst/>
          </a:prstGeom>
        </p:spPr>
      </p:pic>
    </p:spTree>
    <p:extLst>
      <p:ext uri="{BB962C8B-B14F-4D97-AF65-F5344CB8AC3E}">
        <p14:creationId xmlns:p14="http://schemas.microsoft.com/office/powerpoint/2010/main" val="958034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580195"/>
          </a:xfrm>
        </p:spPr>
        <p:txBody>
          <a:bodyPr/>
          <a:lstStyle>
            <a:lvl1pPr algn="l">
              <a:defRPr>
                <a:latin typeface="Trebuchet MS" panose="020B0703020202090204" pitchFamily="34" charset="0"/>
              </a:defRPr>
            </a:lvl1pPr>
          </a:lstStyle>
          <a:p>
            <a:r>
              <a:rPr lang="en-US" dirty="0"/>
              <a:t>Click to Add Title</a:t>
            </a:r>
          </a:p>
        </p:txBody>
      </p:sp>
      <p:sp>
        <p:nvSpPr>
          <p:cNvPr id="3" name="Content Placeholder 2"/>
          <p:cNvSpPr>
            <a:spLocks noGrp="1"/>
          </p:cNvSpPr>
          <p:nvPr>
            <p:ph idx="1" hasCustomPrompt="1"/>
          </p:nvPr>
        </p:nvSpPr>
        <p:spPr>
          <a:xfrm>
            <a:off x="609600" y="1147920"/>
            <a:ext cx="10972800" cy="4978244"/>
          </a:xfrm>
        </p:spPr>
        <p:txBody>
          <a:bodyPr/>
          <a:lstStyle>
            <a:lvl1pPr>
              <a:defRPr sz="2800"/>
            </a:lvl1pPr>
            <a:lvl2pPr>
              <a:defRPr sz="2400"/>
            </a:lvl2pPr>
            <a:lvl3pPr>
              <a:defRPr sz="2000"/>
            </a:lvl3pPr>
            <a:lvl4pPr>
              <a:defRPr sz="1800"/>
            </a:lvl4pPr>
            <a:lvl5pPr>
              <a:defRPr sz="1600"/>
            </a:lvl5pPr>
          </a:lstStyle>
          <a:p>
            <a:pPr lvl="0"/>
            <a:r>
              <a:rPr lang="en-US" dirty="0"/>
              <a:t>Click to add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a:xfrm>
            <a:off x="3582610" y="6332762"/>
            <a:ext cx="5026781" cy="365125"/>
          </a:xfrm>
          <a:prstGeom prst="rect">
            <a:avLst/>
          </a:prstGeom>
        </p:spPr>
        <p:txBody>
          <a:bodyPr/>
          <a:lstStyle/>
          <a:p>
            <a:endParaRPr lang="en-US" dirty="0"/>
          </a:p>
        </p:txBody>
      </p:sp>
      <p:sp>
        <p:nvSpPr>
          <p:cNvPr id="5" name="Slide Number Placeholder 7">
            <a:extLst>
              <a:ext uri="{FF2B5EF4-FFF2-40B4-BE49-F238E27FC236}">
                <a16:creationId xmlns:a16="http://schemas.microsoft.com/office/drawing/2014/main" id="{C363BEC4-8B9B-ADA2-DB86-9FEF6FFC161D}"/>
              </a:ext>
            </a:extLst>
          </p:cNvPr>
          <p:cNvSpPr>
            <a:spLocks noGrp="1"/>
          </p:cNvSpPr>
          <p:nvPr>
            <p:ph type="sldNum" sz="quarter" idx="4"/>
          </p:nvPr>
        </p:nvSpPr>
        <p:spPr>
          <a:xfrm>
            <a:off x="609600" y="6400798"/>
            <a:ext cx="473476" cy="365125"/>
          </a:xfrm>
          <a:prstGeom prst="rect">
            <a:avLst/>
          </a:prstGeom>
        </p:spPr>
        <p:txBody>
          <a:bodyPr lIns="0" rIns="0"/>
          <a:lstStyle>
            <a:lvl1pPr algn="l">
              <a:defRPr sz="1300" b="0" i="0">
                <a:solidFill>
                  <a:schemeClr val="tx1"/>
                </a:solidFill>
                <a:latin typeface="Helvetica" pitchFamily="2" charset="0"/>
              </a:defRPr>
            </a:lvl1pPr>
          </a:lstStyle>
          <a:p>
            <a:fld id="{660AD0E0-DF68-E742-B4F8-07D68D50E5A6}" type="slidenum">
              <a:rPr lang="en-US" smtClean="0"/>
              <a:pPr/>
              <a:t>‹#›</a:t>
            </a:fld>
            <a:endParaRPr lang="en-US" dirty="0"/>
          </a:p>
        </p:txBody>
      </p:sp>
    </p:spTree>
    <p:extLst>
      <p:ext uri="{BB962C8B-B14F-4D97-AF65-F5344CB8AC3E}">
        <p14:creationId xmlns:p14="http://schemas.microsoft.com/office/powerpoint/2010/main" val="1436531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Two Layout">
    <p:bg>
      <p:bgPr>
        <a:solidFill>
          <a:schemeClr val="tx1"/>
        </a:solidFill>
        <a:effectLst/>
      </p:bgPr>
    </p:bg>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714BDECF-AC8C-3CFD-E9EE-066BEEF37D8B}"/>
              </a:ext>
            </a:extLst>
          </p:cNvPr>
          <p:cNvSpPr>
            <a:spLocks noGrp="1"/>
          </p:cNvSpPr>
          <p:nvPr>
            <p:ph type="title" hasCustomPrompt="1"/>
          </p:nvPr>
        </p:nvSpPr>
        <p:spPr>
          <a:xfrm>
            <a:off x="1065504" y="2774374"/>
            <a:ext cx="5764567" cy="2259265"/>
          </a:xfrm>
        </p:spPr>
        <p:txBody>
          <a:bodyPr>
            <a:normAutofit/>
          </a:bodyPr>
          <a:lstStyle>
            <a:lvl1pPr>
              <a:defRPr sz="4800">
                <a:solidFill>
                  <a:schemeClr val="bg1"/>
                </a:solidFill>
              </a:defRPr>
            </a:lvl1pPr>
          </a:lstStyle>
          <a:p>
            <a:r>
              <a:rPr lang="en-US" dirty="0"/>
              <a:t>Divider Slide Title Goes Here</a:t>
            </a:r>
          </a:p>
        </p:txBody>
      </p:sp>
      <p:pic>
        <p:nvPicPr>
          <p:cNvPr id="5" name="Wordmark_LargeVersion_RGB-01.png" descr="Wordmark_LargeVersion_RGB-01.png">
            <a:extLst>
              <a:ext uri="{FF2B5EF4-FFF2-40B4-BE49-F238E27FC236}">
                <a16:creationId xmlns:a16="http://schemas.microsoft.com/office/drawing/2014/main" id="{D75E515F-D522-8619-5447-6549039723B0}"/>
              </a:ext>
            </a:extLst>
          </p:cNvPr>
          <p:cNvPicPr>
            <a:picLocks noChangeAspect="1"/>
          </p:cNvPicPr>
          <p:nvPr userDrawn="1"/>
        </p:nvPicPr>
        <p:blipFill>
          <a:blip r:embed="rId2"/>
          <a:stretch>
            <a:fillRect/>
          </a:stretch>
        </p:blipFill>
        <p:spPr>
          <a:xfrm>
            <a:off x="9774710" y="6318736"/>
            <a:ext cx="1918966" cy="328868"/>
          </a:xfrm>
          <a:prstGeom prst="rect">
            <a:avLst/>
          </a:prstGeom>
          <a:ln w="12700">
            <a:miter lim="400000"/>
          </a:ln>
        </p:spPr>
      </p:pic>
      <p:pic>
        <p:nvPicPr>
          <p:cNvPr id="4" name="Graphic 3">
            <a:extLst>
              <a:ext uri="{FF2B5EF4-FFF2-40B4-BE49-F238E27FC236}">
                <a16:creationId xmlns:a16="http://schemas.microsoft.com/office/drawing/2014/main" id="{546F500F-4BB2-E3C2-9482-8713684A17A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74710" y="6318736"/>
            <a:ext cx="1918965" cy="327803"/>
          </a:xfrm>
          <a:prstGeom prst="rect">
            <a:avLst/>
          </a:prstGeom>
        </p:spPr>
      </p:pic>
      <p:pic>
        <p:nvPicPr>
          <p:cNvPr id="6" name="Graphic 5">
            <a:extLst>
              <a:ext uri="{FF2B5EF4-FFF2-40B4-BE49-F238E27FC236}">
                <a16:creationId xmlns:a16="http://schemas.microsoft.com/office/drawing/2014/main" id="{23C82C50-7C45-EEE1-D1D7-7D4A2640BC3F}"/>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t="28390" r="27800"/>
          <a:stretch/>
        </p:blipFill>
        <p:spPr>
          <a:xfrm>
            <a:off x="7442255" y="-1"/>
            <a:ext cx="4749745" cy="4710902"/>
          </a:xfrm>
          <a:prstGeom prst="rect">
            <a:avLst/>
          </a:prstGeom>
        </p:spPr>
      </p:pic>
    </p:spTree>
    <p:extLst>
      <p:ext uri="{BB962C8B-B14F-4D97-AF65-F5344CB8AC3E}">
        <p14:creationId xmlns:p14="http://schemas.microsoft.com/office/powerpoint/2010/main" val="2716797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Divider Two Layout">
    <p:bg>
      <p:bgPr>
        <a:solidFill>
          <a:schemeClr val="tx2"/>
        </a:solidFill>
        <a:effectLst/>
      </p:bgPr>
    </p:bg>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714BDECF-AC8C-3CFD-E9EE-066BEEF37D8B}"/>
              </a:ext>
            </a:extLst>
          </p:cNvPr>
          <p:cNvSpPr>
            <a:spLocks noGrp="1"/>
          </p:cNvSpPr>
          <p:nvPr>
            <p:ph type="title" hasCustomPrompt="1"/>
          </p:nvPr>
        </p:nvSpPr>
        <p:spPr>
          <a:xfrm>
            <a:off x="1065504" y="2774374"/>
            <a:ext cx="5764567" cy="2259265"/>
          </a:xfrm>
        </p:spPr>
        <p:txBody>
          <a:bodyPr>
            <a:normAutofit/>
          </a:bodyPr>
          <a:lstStyle>
            <a:lvl1pPr>
              <a:defRPr sz="4800">
                <a:solidFill>
                  <a:schemeClr val="bg2"/>
                </a:solidFill>
              </a:defRPr>
            </a:lvl1pPr>
          </a:lstStyle>
          <a:p>
            <a:r>
              <a:rPr lang="en-US" dirty="0"/>
              <a:t>Divider Slide Title Goes Here</a:t>
            </a:r>
          </a:p>
        </p:txBody>
      </p:sp>
      <p:pic>
        <p:nvPicPr>
          <p:cNvPr id="5" name="Wordmark_LargeVersion_RGB-01.png" descr="Wordmark_LargeVersion_RGB-01.png">
            <a:extLst>
              <a:ext uri="{FF2B5EF4-FFF2-40B4-BE49-F238E27FC236}">
                <a16:creationId xmlns:a16="http://schemas.microsoft.com/office/drawing/2014/main" id="{D75E515F-D522-8619-5447-6549039723B0}"/>
              </a:ext>
            </a:extLst>
          </p:cNvPr>
          <p:cNvPicPr>
            <a:picLocks noChangeAspect="1"/>
          </p:cNvPicPr>
          <p:nvPr userDrawn="1"/>
        </p:nvPicPr>
        <p:blipFill>
          <a:blip r:embed="rId2"/>
          <a:stretch>
            <a:fillRect/>
          </a:stretch>
        </p:blipFill>
        <p:spPr>
          <a:xfrm>
            <a:off x="9774710" y="6318736"/>
            <a:ext cx="1918966" cy="328868"/>
          </a:xfrm>
          <a:prstGeom prst="rect">
            <a:avLst/>
          </a:prstGeom>
          <a:ln w="12700">
            <a:miter lim="400000"/>
          </a:ln>
        </p:spPr>
      </p:pic>
      <p:pic>
        <p:nvPicPr>
          <p:cNvPr id="6" name="Graphic 5">
            <a:extLst>
              <a:ext uri="{FF2B5EF4-FFF2-40B4-BE49-F238E27FC236}">
                <a16:creationId xmlns:a16="http://schemas.microsoft.com/office/drawing/2014/main" id="{51844CD1-FE26-504C-F46F-C54E261171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774710" y="6318736"/>
            <a:ext cx="1918965" cy="327803"/>
          </a:xfrm>
          <a:prstGeom prst="rect">
            <a:avLst/>
          </a:prstGeom>
        </p:spPr>
      </p:pic>
      <p:pic>
        <p:nvPicPr>
          <p:cNvPr id="4" name="Graphic 3">
            <a:extLst>
              <a:ext uri="{FF2B5EF4-FFF2-40B4-BE49-F238E27FC236}">
                <a16:creationId xmlns:a16="http://schemas.microsoft.com/office/drawing/2014/main" id="{6F2D9D21-1611-A106-43CF-274D9A138FA7}"/>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t="28390" r="27800"/>
          <a:stretch/>
        </p:blipFill>
        <p:spPr>
          <a:xfrm>
            <a:off x="7442255" y="-1"/>
            <a:ext cx="4749745" cy="4710902"/>
          </a:xfrm>
          <a:prstGeom prst="rect">
            <a:avLst/>
          </a:prstGeom>
        </p:spPr>
      </p:pic>
    </p:spTree>
    <p:extLst>
      <p:ext uri="{BB962C8B-B14F-4D97-AF65-F5344CB8AC3E}">
        <p14:creationId xmlns:p14="http://schemas.microsoft.com/office/powerpoint/2010/main" val="2253619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Divider Two Layout">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714BDECF-AC8C-3CFD-E9EE-066BEEF37D8B}"/>
              </a:ext>
            </a:extLst>
          </p:cNvPr>
          <p:cNvSpPr>
            <a:spLocks noGrp="1"/>
          </p:cNvSpPr>
          <p:nvPr>
            <p:ph type="title" hasCustomPrompt="1"/>
          </p:nvPr>
        </p:nvSpPr>
        <p:spPr>
          <a:xfrm>
            <a:off x="1065504" y="2774374"/>
            <a:ext cx="5764567" cy="2259265"/>
          </a:xfrm>
        </p:spPr>
        <p:txBody>
          <a:bodyPr>
            <a:normAutofit/>
          </a:bodyPr>
          <a:lstStyle>
            <a:lvl1pPr>
              <a:defRPr sz="4800"/>
            </a:lvl1pPr>
          </a:lstStyle>
          <a:p>
            <a:r>
              <a:rPr lang="en-US" dirty="0"/>
              <a:t>Divider Slide Title Goes Here</a:t>
            </a:r>
          </a:p>
        </p:txBody>
      </p:sp>
      <p:pic>
        <p:nvPicPr>
          <p:cNvPr id="5" name="Wordmark_LargeVersion_RGB-01.png" descr="Wordmark_LargeVersion_RGB-01.png">
            <a:extLst>
              <a:ext uri="{FF2B5EF4-FFF2-40B4-BE49-F238E27FC236}">
                <a16:creationId xmlns:a16="http://schemas.microsoft.com/office/drawing/2014/main" id="{D75E515F-D522-8619-5447-6549039723B0}"/>
              </a:ext>
            </a:extLst>
          </p:cNvPr>
          <p:cNvPicPr>
            <a:picLocks noChangeAspect="1"/>
          </p:cNvPicPr>
          <p:nvPr userDrawn="1"/>
        </p:nvPicPr>
        <p:blipFill>
          <a:blip r:embed="rId2"/>
          <a:stretch>
            <a:fillRect/>
          </a:stretch>
        </p:blipFill>
        <p:spPr>
          <a:xfrm>
            <a:off x="9774710" y="6318736"/>
            <a:ext cx="1918966" cy="328868"/>
          </a:xfrm>
          <a:prstGeom prst="rect">
            <a:avLst/>
          </a:prstGeom>
          <a:ln w="12700">
            <a:miter lim="400000"/>
          </a:ln>
        </p:spPr>
      </p:pic>
      <p:pic>
        <p:nvPicPr>
          <p:cNvPr id="4" name="Graphic 3">
            <a:extLst>
              <a:ext uri="{FF2B5EF4-FFF2-40B4-BE49-F238E27FC236}">
                <a16:creationId xmlns:a16="http://schemas.microsoft.com/office/drawing/2014/main" id="{4A934E4E-7337-8B76-5513-23286FBE3E1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28390" r="27800"/>
          <a:stretch/>
        </p:blipFill>
        <p:spPr>
          <a:xfrm>
            <a:off x="7442255" y="-1"/>
            <a:ext cx="4749745" cy="4710902"/>
          </a:xfrm>
          <a:prstGeom prst="rect">
            <a:avLst/>
          </a:prstGeom>
        </p:spPr>
      </p:pic>
    </p:spTree>
    <p:extLst>
      <p:ext uri="{BB962C8B-B14F-4D97-AF65-F5344CB8AC3E}">
        <p14:creationId xmlns:p14="http://schemas.microsoft.com/office/powerpoint/2010/main" val="3183511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Divider Two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828800" y="2778710"/>
            <a:ext cx="8636000" cy="2479089"/>
          </a:xfrm>
          <a:prstGeom prst="rect">
            <a:avLst/>
          </a:prstGeom>
        </p:spPr>
        <p:txBody>
          <a:bodyPr vert="horz" anchor="ctr">
            <a:normAutofit/>
          </a:bodyPr>
          <a:lstStyle>
            <a:lvl1pPr algn="ctr">
              <a:defRPr sz="4800" baseline="0">
                <a:solidFill>
                  <a:srgbClr val="1D5C42"/>
                </a:solidFill>
              </a:defRPr>
            </a:lvl1pPr>
          </a:lstStyle>
          <a:p>
            <a:r>
              <a:rPr lang="en-US" dirty="0"/>
              <a:t>Click to Add </a:t>
            </a:r>
            <a:br>
              <a:rPr lang="en-US" dirty="0"/>
            </a:br>
            <a:r>
              <a:rPr lang="en-US" dirty="0"/>
              <a:t>Divider Slide Headline</a:t>
            </a:r>
          </a:p>
        </p:txBody>
      </p:sp>
      <p:pic>
        <p:nvPicPr>
          <p:cNvPr id="2" name="Graphic 1">
            <a:extLst>
              <a:ext uri="{FF2B5EF4-FFF2-40B4-BE49-F238E27FC236}">
                <a16:creationId xmlns:a16="http://schemas.microsoft.com/office/drawing/2014/main" id="{4A7068C0-6EB8-A96C-127A-3D31DEF9EB1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68" t="-84" r="-1"/>
          <a:stretch/>
        </p:blipFill>
        <p:spPr>
          <a:xfrm rot="5400000">
            <a:off x="5029449" y="610226"/>
            <a:ext cx="2234701" cy="2215093"/>
          </a:xfrm>
          <a:prstGeom prst="rect">
            <a:avLst/>
          </a:prstGeom>
        </p:spPr>
      </p:pic>
      <p:pic>
        <p:nvPicPr>
          <p:cNvPr id="3" name="Wordmark_LargeVersion_RGB-01.png" descr="Wordmark_LargeVersion_RGB-01.png">
            <a:extLst>
              <a:ext uri="{FF2B5EF4-FFF2-40B4-BE49-F238E27FC236}">
                <a16:creationId xmlns:a16="http://schemas.microsoft.com/office/drawing/2014/main" id="{F2C50949-530B-D338-FDDE-4082B6D8EA8E}"/>
              </a:ext>
            </a:extLst>
          </p:cNvPr>
          <p:cNvPicPr>
            <a:picLocks noChangeAspect="1"/>
          </p:cNvPicPr>
          <p:nvPr userDrawn="1"/>
        </p:nvPicPr>
        <p:blipFill>
          <a:blip r:embed="rId4"/>
          <a:stretch>
            <a:fillRect/>
          </a:stretch>
        </p:blipFill>
        <p:spPr>
          <a:xfrm>
            <a:off x="9774710" y="6318736"/>
            <a:ext cx="1918966" cy="328868"/>
          </a:xfrm>
          <a:prstGeom prst="rect">
            <a:avLst/>
          </a:prstGeom>
          <a:ln w="12700">
            <a:miter lim="400000"/>
          </a:ln>
        </p:spPr>
      </p:pic>
    </p:spTree>
    <p:extLst>
      <p:ext uri="{BB962C8B-B14F-4D97-AF65-F5344CB8AC3E}">
        <p14:creationId xmlns:p14="http://schemas.microsoft.com/office/powerpoint/2010/main" val="2372635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Divider Two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797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F9F9F9"/>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69B342B-E4EA-4D42-4E95-94C753FA5B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07837" y="6140437"/>
            <a:ext cx="2300511" cy="392980"/>
          </a:xfrm>
          <a:prstGeom prst="rect">
            <a:avLst/>
          </a:prstGeom>
        </p:spPr>
      </p:pic>
      <p:pic>
        <p:nvPicPr>
          <p:cNvPr id="5" name="Graphic 4">
            <a:extLst>
              <a:ext uri="{FF2B5EF4-FFF2-40B4-BE49-F238E27FC236}">
                <a16:creationId xmlns:a16="http://schemas.microsoft.com/office/drawing/2014/main" id="{0D5BA163-CD4E-51F8-68D8-3D04D152B85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5257"/>
          <a:stretch/>
        </p:blipFill>
        <p:spPr>
          <a:xfrm>
            <a:off x="-2" y="132739"/>
            <a:ext cx="4923965" cy="6587848"/>
          </a:xfrm>
          <a:prstGeom prst="rect">
            <a:avLst/>
          </a:prstGeom>
        </p:spPr>
      </p:pic>
      <p:sp>
        <p:nvSpPr>
          <p:cNvPr id="40" name="Text Placeholder 12"/>
          <p:cNvSpPr>
            <a:spLocks noGrp="1"/>
          </p:cNvSpPr>
          <p:nvPr>
            <p:ph type="body" sz="quarter" idx="10" hasCustomPrompt="1"/>
          </p:nvPr>
        </p:nvSpPr>
        <p:spPr>
          <a:xfrm>
            <a:off x="5678861" y="2788508"/>
            <a:ext cx="4489938" cy="1441817"/>
          </a:xfrm>
          <a:prstGeom prst="rect">
            <a:avLst/>
          </a:prstGeom>
        </p:spPr>
        <p:txBody>
          <a:bodyPr vert="horz" anchor="t" anchorCtr="0">
            <a:normAutofit/>
          </a:bodyPr>
          <a:lstStyle>
            <a:lvl1pPr marL="3175" indent="-3175" algn="l">
              <a:buNone/>
              <a:defRPr sz="2000" cap="none">
                <a:solidFill>
                  <a:schemeClr val="tx1"/>
                </a:solidFill>
              </a:defRPr>
            </a:lvl1pPr>
            <a:lvl2pPr algn="ctr">
              <a:buNone/>
              <a:defRPr/>
            </a:lvl2pPr>
            <a:lvl3pPr algn="ctr">
              <a:defRPr/>
            </a:lvl3pPr>
            <a:lvl4pPr algn="ctr">
              <a:defRPr/>
            </a:lvl4pPr>
            <a:lvl5pPr algn="ctr">
              <a:defRPr/>
            </a:lvl5pPr>
          </a:lstStyle>
          <a:p>
            <a:pPr lvl="0"/>
            <a:r>
              <a:rPr lang="en-US" dirty="0"/>
              <a:t>Add A Subtitle</a:t>
            </a:r>
          </a:p>
        </p:txBody>
      </p:sp>
      <p:sp>
        <p:nvSpPr>
          <p:cNvPr id="43" name="Text Placeholder 14"/>
          <p:cNvSpPr>
            <a:spLocks noGrp="1"/>
          </p:cNvSpPr>
          <p:nvPr>
            <p:ph type="body" sz="quarter" idx="11" hasCustomPrompt="1"/>
          </p:nvPr>
        </p:nvSpPr>
        <p:spPr>
          <a:xfrm>
            <a:off x="5678861" y="4847614"/>
            <a:ext cx="4489938" cy="457200"/>
          </a:xfrm>
          <a:prstGeom prst="rect">
            <a:avLst/>
          </a:prstGeom>
        </p:spPr>
        <p:txBody>
          <a:bodyPr vert="horz"/>
          <a:lstStyle>
            <a:lvl1pPr marL="3175" indent="-3175" algn="l">
              <a:buFont typeface="Arial"/>
              <a:buNone/>
              <a:defRPr sz="1300" baseline="0">
                <a:solidFill>
                  <a:schemeClr val="tx1"/>
                </a:solidFill>
              </a:defRPr>
            </a:lvl1pPr>
          </a:lstStyle>
          <a:p>
            <a:pPr lvl="0"/>
            <a:r>
              <a:rPr lang="en-US" dirty="0"/>
              <a:t>Presented by: &lt;presenter name&gt;</a:t>
            </a:r>
          </a:p>
        </p:txBody>
      </p:sp>
      <p:sp>
        <p:nvSpPr>
          <p:cNvPr id="45" name="Title 44"/>
          <p:cNvSpPr>
            <a:spLocks noGrp="1"/>
          </p:cNvSpPr>
          <p:nvPr>
            <p:ph type="title" hasCustomPrompt="1"/>
          </p:nvPr>
        </p:nvSpPr>
        <p:spPr>
          <a:xfrm>
            <a:off x="5678861" y="643062"/>
            <a:ext cx="4489938" cy="1852246"/>
          </a:xfrm>
        </p:spPr>
        <p:txBody>
          <a:bodyPr vert="horz" anchor="b" anchorCtr="0">
            <a:normAutofit/>
          </a:bodyPr>
          <a:lstStyle>
            <a:lvl1pPr algn="l">
              <a:defRPr sz="3200">
                <a:solidFill>
                  <a:schemeClr val="tx1"/>
                </a:solidFill>
              </a:defRPr>
            </a:lvl1pPr>
          </a:lstStyle>
          <a:p>
            <a:r>
              <a:rPr lang="en-US" dirty="0"/>
              <a:t>Click to Edit Title</a:t>
            </a:r>
          </a:p>
        </p:txBody>
      </p:sp>
      <p:sp>
        <p:nvSpPr>
          <p:cNvPr id="6" name="Line">
            <a:extLst>
              <a:ext uri="{FF2B5EF4-FFF2-40B4-BE49-F238E27FC236}">
                <a16:creationId xmlns:a16="http://schemas.microsoft.com/office/drawing/2014/main" id="{0B991BCC-1A03-5C04-0A03-5B5378EC2022}"/>
              </a:ext>
            </a:extLst>
          </p:cNvPr>
          <p:cNvSpPr/>
          <p:nvPr userDrawn="1"/>
        </p:nvSpPr>
        <p:spPr>
          <a:xfrm>
            <a:off x="5654675" y="6008869"/>
            <a:ext cx="6149943" cy="1"/>
          </a:xfrm>
          <a:prstGeom prst="line">
            <a:avLst/>
          </a:prstGeom>
          <a:ln w="12700">
            <a:solidFill>
              <a:schemeClr val="accent5"/>
            </a:solidFill>
          </a:ln>
        </p:spPr>
        <p:txBody>
          <a:bodyPr lIns="0" tIns="0" rIns="0" bIns="0"/>
          <a:lstStyle/>
          <a:p>
            <a:pPr>
              <a:defRPr sz="1400">
                <a:solidFill>
                  <a:srgbClr val="1D5C42"/>
                </a:solidFill>
                <a:latin typeface="+mj-lt"/>
                <a:ea typeface="+mj-ea"/>
                <a:cs typeface="+mj-cs"/>
                <a:sym typeface="Arial"/>
              </a:defRPr>
            </a:pPr>
            <a:endParaRPr/>
          </a:p>
        </p:txBody>
      </p:sp>
    </p:spTree>
    <p:extLst>
      <p:ext uri="{BB962C8B-B14F-4D97-AF65-F5344CB8AC3E}">
        <p14:creationId xmlns:p14="http://schemas.microsoft.com/office/powerpoint/2010/main" val="10165003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580195"/>
          </a:xfrm>
        </p:spPr>
        <p:txBody>
          <a:bodyPr lIns="0" rIns="0"/>
          <a:lstStyle>
            <a:lvl1pPr algn="l">
              <a:defRPr/>
            </a:lvl1pPr>
          </a:lstStyle>
          <a:p>
            <a:r>
              <a:rPr lang="en-US" dirty="0"/>
              <a:t>Click to Add Title</a:t>
            </a:r>
          </a:p>
        </p:txBody>
      </p:sp>
      <p:sp>
        <p:nvSpPr>
          <p:cNvPr id="3" name="Content Placeholder 2"/>
          <p:cNvSpPr>
            <a:spLocks noGrp="1"/>
          </p:cNvSpPr>
          <p:nvPr>
            <p:ph idx="1" hasCustomPrompt="1"/>
          </p:nvPr>
        </p:nvSpPr>
        <p:spPr>
          <a:xfrm>
            <a:off x="609600" y="1162611"/>
            <a:ext cx="10972800" cy="4880549"/>
          </a:xfrm>
        </p:spPr>
        <p:txBody>
          <a:bodyPr lIns="0" rIns="0"/>
          <a:lstStyle>
            <a:lvl1pPr>
              <a:defRPr sz="2400"/>
            </a:lvl1pPr>
            <a:lvl2pPr>
              <a:defRPr sz="2000"/>
            </a:lvl2pPr>
            <a:lvl3pPr>
              <a:defRPr sz="2000"/>
            </a:lvl3pPr>
            <a:lvl4pPr>
              <a:defRPr sz="1600"/>
            </a:lvl4pPr>
            <a:lvl5pPr>
              <a:defRPr sz="1600"/>
            </a:lvl5pPr>
          </a:lstStyle>
          <a:p>
            <a:pPr lvl="0"/>
            <a:r>
              <a:rPr lang="en-US" dirty="0"/>
              <a:t>Click to add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0"/>
          </p:nvPr>
        </p:nvSpPr>
        <p:spPr>
          <a:xfrm>
            <a:off x="609600" y="6400798"/>
            <a:ext cx="473476" cy="365125"/>
          </a:xfrm>
          <a:prstGeom prst="rect">
            <a:avLst/>
          </a:prstGeom>
        </p:spPr>
        <p:txBody>
          <a:bodyPr lIns="0" rIns="0"/>
          <a:lstStyle>
            <a:lvl1pPr algn="l">
              <a:defRPr/>
            </a:lvl1pPr>
          </a:lstStyle>
          <a:p>
            <a:fld id="{660AD0E0-DF68-E742-B4F8-07D68D50E5A6}" type="slidenum">
              <a:rPr lang="en-US" smtClean="0"/>
              <a:pPr/>
              <a:t>‹#›</a:t>
            </a:fld>
            <a:endParaRPr lang="en-US" dirty="0"/>
          </a:p>
        </p:txBody>
      </p:sp>
      <p:cxnSp>
        <p:nvCxnSpPr>
          <p:cNvPr id="4" name="Straight Connector 3">
            <a:extLst>
              <a:ext uri="{FF2B5EF4-FFF2-40B4-BE49-F238E27FC236}">
                <a16:creationId xmlns:a16="http://schemas.microsoft.com/office/drawing/2014/main" id="{A46D6D09-B49D-874C-1C68-ECC2007C6D39}"/>
              </a:ext>
            </a:extLst>
          </p:cNvPr>
          <p:cNvCxnSpPr/>
          <p:nvPr userDrawn="1"/>
        </p:nvCxnSpPr>
        <p:spPr bwMode="auto">
          <a:xfrm>
            <a:off x="609600" y="928102"/>
            <a:ext cx="10972800" cy="1588"/>
          </a:xfrm>
          <a:prstGeom prst="line">
            <a:avLst/>
          </a:prstGeom>
          <a:blipFill dpi="0" rotWithShape="0">
            <a:blip r:embed="rId2"/>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6" name="Footer Placeholder 5">
            <a:extLst>
              <a:ext uri="{FF2B5EF4-FFF2-40B4-BE49-F238E27FC236}">
                <a16:creationId xmlns:a16="http://schemas.microsoft.com/office/drawing/2014/main" id="{C290E13A-30F5-85F3-5E1F-12592059FB12}"/>
              </a:ext>
            </a:extLst>
          </p:cNvPr>
          <p:cNvSpPr>
            <a:spLocks noGrp="1"/>
          </p:cNvSpPr>
          <p:nvPr>
            <p:ph type="ftr" sz="quarter" idx="3"/>
          </p:nvPr>
        </p:nvSpPr>
        <p:spPr>
          <a:xfrm>
            <a:off x="3582610" y="6332762"/>
            <a:ext cx="502678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4365310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8D767D-81EB-2F86-A842-FC716EF463A6}"/>
              </a:ext>
            </a:extLst>
          </p:cNvPr>
          <p:cNvSpPr/>
          <p:nvPr userDrawn="1"/>
        </p:nvSpPr>
        <p:spPr>
          <a:xfrm>
            <a:off x="1" y="0"/>
            <a:ext cx="3977196"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Helvetica" pitchFamily="2" charset="0"/>
            </a:endParaRPr>
          </a:p>
        </p:txBody>
      </p:sp>
      <p:sp>
        <p:nvSpPr>
          <p:cNvPr id="2" name="Title 1"/>
          <p:cNvSpPr>
            <a:spLocks noGrp="1"/>
          </p:cNvSpPr>
          <p:nvPr>
            <p:ph type="title" hasCustomPrompt="1"/>
          </p:nvPr>
        </p:nvSpPr>
        <p:spPr>
          <a:xfrm>
            <a:off x="609601" y="1013173"/>
            <a:ext cx="2888039" cy="4525963"/>
          </a:xfrm>
        </p:spPr>
        <p:txBody>
          <a:bodyPr lIns="0" rIns="0" anchor="t">
            <a:normAutofit/>
          </a:bodyPr>
          <a:lstStyle>
            <a:lvl1pPr algn="l">
              <a:defRPr sz="3000">
                <a:solidFill>
                  <a:schemeClr val="bg1"/>
                </a:solidFill>
              </a:defRPr>
            </a:lvl1pPr>
          </a:lstStyle>
          <a:p>
            <a:r>
              <a:rPr lang="en-US" dirty="0"/>
              <a:t>Click to Add a Title Here</a:t>
            </a:r>
          </a:p>
        </p:txBody>
      </p:sp>
      <p:sp>
        <p:nvSpPr>
          <p:cNvPr id="4" name="Content Placeholder 3"/>
          <p:cNvSpPr>
            <a:spLocks noGrp="1"/>
          </p:cNvSpPr>
          <p:nvPr>
            <p:ph sz="half" idx="2" hasCustomPrompt="1"/>
          </p:nvPr>
        </p:nvSpPr>
        <p:spPr>
          <a:xfrm>
            <a:off x="4469206" y="1013173"/>
            <a:ext cx="7032287" cy="4525963"/>
          </a:xfrm>
        </p:spPr>
        <p:txBody>
          <a:bodyPr lIns="0" rIns="0"/>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add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5">
            <a:extLst>
              <a:ext uri="{FF2B5EF4-FFF2-40B4-BE49-F238E27FC236}">
                <a16:creationId xmlns:a16="http://schemas.microsoft.com/office/drawing/2014/main" id="{4AAB1796-ABF0-8A4B-E3FC-EC48158A033B}"/>
              </a:ext>
            </a:extLst>
          </p:cNvPr>
          <p:cNvSpPr>
            <a:spLocks noGrp="1"/>
          </p:cNvSpPr>
          <p:nvPr>
            <p:ph type="ftr" sz="quarter" idx="3"/>
          </p:nvPr>
        </p:nvSpPr>
        <p:spPr>
          <a:xfrm>
            <a:off x="3582610" y="6332762"/>
            <a:ext cx="502678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7">
            <a:extLst>
              <a:ext uri="{FF2B5EF4-FFF2-40B4-BE49-F238E27FC236}">
                <a16:creationId xmlns:a16="http://schemas.microsoft.com/office/drawing/2014/main" id="{CB76AB86-FD61-6186-BFA5-50054E970738}"/>
              </a:ext>
            </a:extLst>
          </p:cNvPr>
          <p:cNvSpPr>
            <a:spLocks noGrp="1"/>
          </p:cNvSpPr>
          <p:nvPr>
            <p:ph type="sldNum" sz="quarter" idx="4"/>
          </p:nvPr>
        </p:nvSpPr>
        <p:spPr>
          <a:xfrm>
            <a:off x="609600" y="6408737"/>
            <a:ext cx="473476" cy="365125"/>
          </a:xfrm>
          <a:prstGeom prst="rect">
            <a:avLst/>
          </a:prstGeom>
        </p:spPr>
        <p:txBody>
          <a:bodyPr lIns="0" rIns="0"/>
          <a:lstStyle>
            <a:lvl1pPr algn="l">
              <a:defRPr sz="1300" b="0" i="0">
                <a:solidFill>
                  <a:srgbClr val="CECECE"/>
                </a:solidFill>
                <a:latin typeface="Helvetica" pitchFamily="2" charset="0"/>
              </a:defRPr>
            </a:lvl1pPr>
          </a:lstStyle>
          <a:p>
            <a:fld id="{660AD0E0-DF68-E742-B4F8-07D68D50E5A6}" type="slidenum">
              <a:rPr lang="en-US" smtClean="0"/>
              <a:pPr/>
              <a:t>‹#›</a:t>
            </a:fld>
            <a:endParaRPr lang="en-US" dirty="0"/>
          </a:p>
        </p:txBody>
      </p:sp>
    </p:spTree>
    <p:extLst>
      <p:ext uri="{BB962C8B-B14F-4D97-AF65-F5344CB8AC3E}">
        <p14:creationId xmlns:p14="http://schemas.microsoft.com/office/powerpoint/2010/main" val="1286965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09600" y="1156352"/>
            <a:ext cx="5386917" cy="4563051"/>
          </a:xfrm>
        </p:spPr>
        <p:txBody>
          <a:bodyPr lIns="0"/>
          <a:lstStyle>
            <a:lvl1pPr>
              <a:defRPr sz="2400"/>
            </a:lvl1pPr>
            <a:lvl2pPr>
              <a:defRPr sz="20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dirty="0"/>
              <a:t>Click to add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hasCustomPrompt="1"/>
          </p:nvPr>
        </p:nvSpPr>
        <p:spPr>
          <a:xfrm>
            <a:off x="6193368" y="1156352"/>
            <a:ext cx="5389033" cy="4563051"/>
          </a:xfrm>
        </p:spPr>
        <p:txBody>
          <a:bodyPr lIns="0"/>
          <a:lstStyle>
            <a:lvl1pPr>
              <a:defRPr sz="2400"/>
            </a:lvl1pPr>
            <a:lvl2pPr>
              <a:defRPr sz="2000"/>
            </a:lvl2pPr>
            <a:lvl3pPr>
              <a:defRPr sz="2000"/>
            </a:lvl3pPr>
            <a:lvl4pPr>
              <a:defRPr sz="1600"/>
            </a:lvl4pPr>
            <a:lvl5pPr>
              <a:defRPr sz="1600"/>
            </a:lvl5pPr>
            <a:lvl6pPr>
              <a:defRPr sz="1600"/>
            </a:lvl6pPr>
            <a:lvl7pPr>
              <a:defRPr sz="1600"/>
            </a:lvl7pPr>
            <a:lvl8pPr>
              <a:defRPr sz="1600"/>
            </a:lvl8pPr>
            <a:lvl9pPr>
              <a:defRPr sz="1600"/>
            </a:lvl9pPr>
          </a:lstStyle>
          <a:p>
            <a:pPr lvl="0"/>
            <a:r>
              <a:rPr lang="en-US" dirty="0"/>
              <a:t>Click to add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hasCustomPrompt="1"/>
          </p:nvPr>
        </p:nvSpPr>
        <p:spPr>
          <a:xfrm>
            <a:off x="609600" y="274639"/>
            <a:ext cx="10972800" cy="580195"/>
          </a:xfrm>
        </p:spPr>
        <p:txBody>
          <a:bodyPr lIns="0"/>
          <a:lstStyle>
            <a:lvl1pPr algn="l">
              <a:defRPr/>
            </a:lvl1pPr>
          </a:lstStyle>
          <a:p>
            <a:r>
              <a:rPr lang="en-US" dirty="0"/>
              <a:t>Click to Add Title</a:t>
            </a:r>
          </a:p>
        </p:txBody>
      </p:sp>
      <p:cxnSp>
        <p:nvCxnSpPr>
          <p:cNvPr id="2" name="Straight Connector 1">
            <a:extLst>
              <a:ext uri="{FF2B5EF4-FFF2-40B4-BE49-F238E27FC236}">
                <a16:creationId xmlns:a16="http://schemas.microsoft.com/office/drawing/2014/main" id="{CE7464A4-1568-33E9-4978-29CC12DEE4EF}"/>
              </a:ext>
            </a:extLst>
          </p:cNvPr>
          <p:cNvCxnSpPr/>
          <p:nvPr userDrawn="1"/>
        </p:nvCxnSpPr>
        <p:spPr bwMode="auto">
          <a:xfrm>
            <a:off x="609600" y="928102"/>
            <a:ext cx="10972800" cy="1588"/>
          </a:xfrm>
          <a:prstGeom prst="line">
            <a:avLst/>
          </a:prstGeom>
          <a:blipFill dpi="0" rotWithShape="0">
            <a:blip r:embed="rId2"/>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3" name="Footer Placeholder 5">
            <a:extLst>
              <a:ext uri="{FF2B5EF4-FFF2-40B4-BE49-F238E27FC236}">
                <a16:creationId xmlns:a16="http://schemas.microsoft.com/office/drawing/2014/main" id="{4F3DA487-CE62-4F9A-3CF8-0D61978EDE4B}"/>
              </a:ext>
            </a:extLst>
          </p:cNvPr>
          <p:cNvSpPr>
            <a:spLocks noGrp="1"/>
          </p:cNvSpPr>
          <p:nvPr>
            <p:ph type="ftr" sz="quarter" idx="3"/>
          </p:nvPr>
        </p:nvSpPr>
        <p:spPr>
          <a:xfrm>
            <a:off x="3582610" y="6332762"/>
            <a:ext cx="502678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5" name="Slide Number Placeholder 7">
            <a:extLst>
              <a:ext uri="{FF2B5EF4-FFF2-40B4-BE49-F238E27FC236}">
                <a16:creationId xmlns:a16="http://schemas.microsoft.com/office/drawing/2014/main" id="{0AFE52E1-6265-734E-17FC-71AB7D22A59B}"/>
              </a:ext>
            </a:extLst>
          </p:cNvPr>
          <p:cNvSpPr>
            <a:spLocks noGrp="1"/>
          </p:cNvSpPr>
          <p:nvPr>
            <p:ph type="sldNum" sz="quarter" idx="10"/>
          </p:nvPr>
        </p:nvSpPr>
        <p:spPr>
          <a:xfrm>
            <a:off x="609600" y="6400798"/>
            <a:ext cx="473476" cy="365125"/>
          </a:xfrm>
          <a:prstGeom prst="rect">
            <a:avLst/>
          </a:prstGeom>
        </p:spPr>
        <p:txBody>
          <a:bodyPr lIns="0" rIns="0"/>
          <a:lstStyle>
            <a:lvl1pPr algn="l">
              <a:defRPr sz="1300" b="0" i="0">
                <a:solidFill>
                  <a:schemeClr val="tx1"/>
                </a:solidFill>
                <a:latin typeface="Helvetica" pitchFamily="2" charset="0"/>
              </a:defRPr>
            </a:lvl1pPr>
          </a:lstStyle>
          <a:p>
            <a:fld id="{660AD0E0-DF68-E742-B4F8-07D68D50E5A6}" type="slidenum">
              <a:rPr lang="en-US" smtClean="0"/>
              <a:pPr/>
              <a:t>‹#›</a:t>
            </a:fld>
            <a:endParaRPr lang="en-US" dirty="0"/>
          </a:p>
        </p:txBody>
      </p:sp>
    </p:spTree>
    <p:extLst>
      <p:ext uri="{BB962C8B-B14F-4D97-AF65-F5344CB8AC3E}">
        <p14:creationId xmlns:p14="http://schemas.microsoft.com/office/powerpoint/2010/main" val="21469598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with Caption">
    <p:spTree>
      <p:nvGrpSpPr>
        <p:cNvPr id="1" name=""/>
        <p:cNvGrpSpPr/>
        <p:nvPr/>
      </p:nvGrpSpPr>
      <p:grpSpPr>
        <a:xfrm>
          <a:off x="0" y="0"/>
          <a:ext cx="0" cy="0"/>
          <a:chOff x="0" y="0"/>
          <a:chExt cx="0" cy="0"/>
        </a:xfrm>
      </p:grpSpPr>
      <p:sp>
        <p:nvSpPr>
          <p:cNvPr id="16" name="Table Placeholder 15"/>
          <p:cNvSpPr>
            <a:spLocks noGrp="1"/>
          </p:cNvSpPr>
          <p:nvPr>
            <p:ph type="tbl" sz="quarter" idx="10"/>
          </p:nvPr>
        </p:nvSpPr>
        <p:spPr>
          <a:xfrm>
            <a:off x="1297782" y="1245615"/>
            <a:ext cx="9596437" cy="3705822"/>
          </a:xfrm>
        </p:spPr>
        <p:txBody>
          <a:bodyPr/>
          <a:lstStyle/>
          <a:p>
            <a:endParaRPr lang="en-US" dirty="0"/>
          </a:p>
        </p:txBody>
      </p:sp>
      <p:sp>
        <p:nvSpPr>
          <p:cNvPr id="12" name="Text Placeholder 3"/>
          <p:cNvSpPr>
            <a:spLocks noGrp="1"/>
          </p:cNvSpPr>
          <p:nvPr>
            <p:ph type="body" sz="half" idx="2"/>
          </p:nvPr>
        </p:nvSpPr>
        <p:spPr>
          <a:xfrm>
            <a:off x="1297781" y="5124454"/>
            <a:ext cx="7315200" cy="804862"/>
          </a:xfrm>
        </p:spPr>
        <p:txBody>
          <a:bodyPr/>
          <a:lstStyle>
            <a:lvl1pPr marL="0" indent="0">
              <a:buNone/>
              <a:defRPr sz="140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hasCustomPrompt="1"/>
          </p:nvPr>
        </p:nvSpPr>
        <p:spPr>
          <a:xfrm>
            <a:off x="609600" y="274639"/>
            <a:ext cx="10972800" cy="580195"/>
          </a:xfrm>
        </p:spPr>
        <p:txBody>
          <a:bodyPr/>
          <a:lstStyle>
            <a:lvl1pPr algn="l">
              <a:defRPr/>
            </a:lvl1pPr>
          </a:lstStyle>
          <a:p>
            <a:r>
              <a:rPr lang="en-US" dirty="0"/>
              <a:t>Click to Add Title</a:t>
            </a:r>
          </a:p>
        </p:txBody>
      </p:sp>
      <p:cxnSp>
        <p:nvCxnSpPr>
          <p:cNvPr id="2" name="Straight Connector 1">
            <a:extLst>
              <a:ext uri="{FF2B5EF4-FFF2-40B4-BE49-F238E27FC236}">
                <a16:creationId xmlns:a16="http://schemas.microsoft.com/office/drawing/2014/main" id="{8DAE11EE-30D6-395E-293A-637FA5F05C2D}"/>
              </a:ext>
            </a:extLst>
          </p:cNvPr>
          <p:cNvCxnSpPr/>
          <p:nvPr userDrawn="1"/>
        </p:nvCxnSpPr>
        <p:spPr bwMode="auto">
          <a:xfrm>
            <a:off x="609600" y="928102"/>
            <a:ext cx="10972800" cy="1588"/>
          </a:xfrm>
          <a:prstGeom prst="line">
            <a:avLst/>
          </a:prstGeom>
          <a:blipFill dpi="0" rotWithShape="0">
            <a:blip r:embed="rId2"/>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3" name="Footer Placeholder 5">
            <a:extLst>
              <a:ext uri="{FF2B5EF4-FFF2-40B4-BE49-F238E27FC236}">
                <a16:creationId xmlns:a16="http://schemas.microsoft.com/office/drawing/2014/main" id="{BC7EE2D4-E95E-D3FF-9C93-6795E0212301}"/>
              </a:ext>
            </a:extLst>
          </p:cNvPr>
          <p:cNvSpPr>
            <a:spLocks noGrp="1"/>
          </p:cNvSpPr>
          <p:nvPr>
            <p:ph type="ftr" sz="quarter" idx="3"/>
          </p:nvPr>
        </p:nvSpPr>
        <p:spPr>
          <a:xfrm>
            <a:off x="3582610" y="6332762"/>
            <a:ext cx="502678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5" name="Slide Number Placeholder 7">
            <a:extLst>
              <a:ext uri="{FF2B5EF4-FFF2-40B4-BE49-F238E27FC236}">
                <a16:creationId xmlns:a16="http://schemas.microsoft.com/office/drawing/2014/main" id="{1C5F591B-3593-DC15-1F22-ED98E5F71B34}"/>
              </a:ext>
            </a:extLst>
          </p:cNvPr>
          <p:cNvSpPr>
            <a:spLocks noGrp="1"/>
          </p:cNvSpPr>
          <p:nvPr>
            <p:ph type="sldNum" sz="quarter" idx="4"/>
          </p:nvPr>
        </p:nvSpPr>
        <p:spPr>
          <a:xfrm>
            <a:off x="609600" y="6400798"/>
            <a:ext cx="473476" cy="365125"/>
          </a:xfrm>
          <a:prstGeom prst="rect">
            <a:avLst/>
          </a:prstGeom>
        </p:spPr>
        <p:txBody>
          <a:bodyPr lIns="0" rIns="0"/>
          <a:lstStyle>
            <a:lvl1pPr algn="l">
              <a:defRPr sz="1300" b="0" i="0">
                <a:solidFill>
                  <a:schemeClr val="tx1"/>
                </a:solidFill>
                <a:latin typeface="Helvetica" pitchFamily="2" charset="0"/>
              </a:defRPr>
            </a:lvl1pPr>
          </a:lstStyle>
          <a:p>
            <a:fld id="{660AD0E0-DF68-E742-B4F8-07D68D50E5A6}" type="slidenum">
              <a:rPr lang="en-US" smtClean="0"/>
              <a:pPr/>
              <a:t>‹#›</a:t>
            </a:fld>
            <a:endParaRPr lang="en-US" dirty="0"/>
          </a:p>
        </p:txBody>
      </p:sp>
    </p:spTree>
    <p:extLst>
      <p:ext uri="{BB962C8B-B14F-4D97-AF65-F5344CB8AC3E}">
        <p14:creationId xmlns:p14="http://schemas.microsoft.com/office/powerpoint/2010/main" val="2506802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60272" y="1243659"/>
            <a:ext cx="6400800" cy="3854285"/>
          </a:xfrm>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ooter Placeholder 7"/>
          <p:cNvSpPr>
            <a:spLocks noGrp="1"/>
          </p:cNvSpPr>
          <p:nvPr>
            <p:ph type="ftr" sz="quarter" idx="11"/>
          </p:nvPr>
        </p:nvSpPr>
        <p:spPr>
          <a:xfrm>
            <a:off x="3582610" y="6332762"/>
            <a:ext cx="5026781" cy="365125"/>
          </a:xfrm>
          <a:prstGeom prst="rect">
            <a:avLst/>
          </a:prstGeom>
        </p:spPr>
        <p:txBody>
          <a:bodyPr/>
          <a:lstStyle/>
          <a:p>
            <a:endParaRPr lang="en-US" dirty="0"/>
          </a:p>
        </p:txBody>
      </p:sp>
      <p:sp>
        <p:nvSpPr>
          <p:cNvPr id="9" name="Content Placeholder 2">
            <a:extLst>
              <a:ext uri="{FF2B5EF4-FFF2-40B4-BE49-F238E27FC236}">
                <a16:creationId xmlns:a16="http://schemas.microsoft.com/office/drawing/2014/main" id="{76AB3225-B11E-5A3F-7EB4-07B2ACCD47A8}"/>
              </a:ext>
            </a:extLst>
          </p:cNvPr>
          <p:cNvSpPr>
            <a:spLocks noGrp="1"/>
          </p:cNvSpPr>
          <p:nvPr>
            <p:ph idx="12" hasCustomPrompt="1"/>
          </p:nvPr>
        </p:nvSpPr>
        <p:spPr>
          <a:xfrm>
            <a:off x="609601" y="1162611"/>
            <a:ext cx="3855868" cy="4880549"/>
          </a:xfrm>
        </p:spPr>
        <p:txBody>
          <a:bodyPr lIns="0" rIns="0"/>
          <a:lstStyle>
            <a:lvl1pPr>
              <a:defRPr sz="2400"/>
            </a:lvl1pPr>
            <a:lvl2pPr>
              <a:defRPr sz="2000"/>
            </a:lvl2pPr>
            <a:lvl3pPr>
              <a:defRPr sz="2000"/>
            </a:lvl3pPr>
            <a:lvl4pPr>
              <a:defRPr sz="1600"/>
            </a:lvl4pPr>
            <a:lvl5pPr>
              <a:defRPr sz="1600"/>
            </a:lvl5pPr>
          </a:lstStyle>
          <a:p>
            <a:pPr lvl="0"/>
            <a:r>
              <a:rPr lang="en-US" dirty="0"/>
              <a:t>Click to add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271AD72E-0BE7-E44D-CB97-6C0278635C87}"/>
              </a:ext>
            </a:extLst>
          </p:cNvPr>
          <p:cNvSpPr>
            <a:spLocks noGrp="1"/>
          </p:cNvSpPr>
          <p:nvPr>
            <p:ph type="title" hasCustomPrompt="1"/>
          </p:nvPr>
        </p:nvSpPr>
        <p:spPr>
          <a:xfrm>
            <a:off x="609600" y="274639"/>
            <a:ext cx="10972800" cy="580195"/>
          </a:xfrm>
        </p:spPr>
        <p:txBody>
          <a:bodyPr lIns="0" rIns="0"/>
          <a:lstStyle>
            <a:lvl1pPr algn="l">
              <a:defRPr/>
            </a:lvl1pPr>
          </a:lstStyle>
          <a:p>
            <a:r>
              <a:rPr lang="en-US" dirty="0"/>
              <a:t>Click to Add Title</a:t>
            </a:r>
          </a:p>
        </p:txBody>
      </p:sp>
      <p:cxnSp>
        <p:nvCxnSpPr>
          <p:cNvPr id="11" name="Straight Connector 10">
            <a:extLst>
              <a:ext uri="{FF2B5EF4-FFF2-40B4-BE49-F238E27FC236}">
                <a16:creationId xmlns:a16="http://schemas.microsoft.com/office/drawing/2014/main" id="{E774F4A5-DE4A-5B5E-C6CD-5599AAAF41C3}"/>
              </a:ext>
            </a:extLst>
          </p:cNvPr>
          <p:cNvCxnSpPr/>
          <p:nvPr userDrawn="1"/>
        </p:nvCxnSpPr>
        <p:spPr bwMode="auto">
          <a:xfrm>
            <a:off x="609600" y="928102"/>
            <a:ext cx="10972800" cy="1588"/>
          </a:xfrm>
          <a:prstGeom prst="line">
            <a:avLst/>
          </a:prstGeom>
          <a:blipFill dpi="0" rotWithShape="0">
            <a:blip r:embed="rId2"/>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12" name="Content Placeholder 2">
            <a:extLst>
              <a:ext uri="{FF2B5EF4-FFF2-40B4-BE49-F238E27FC236}">
                <a16:creationId xmlns:a16="http://schemas.microsoft.com/office/drawing/2014/main" id="{AD67456E-E7A1-DAA9-97BF-2258E8EE594A}"/>
              </a:ext>
            </a:extLst>
          </p:cNvPr>
          <p:cNvSpPr>
            <a:spLocks noGrp="1"/>
          </p:cNvSpPr>
          <p:nvPr>
            <p:ph idx="13" hasCustomPrompt="1"/>
          </p:nvPr>
        </p:nvSpPr>
        <p:spPr>
          <a:xfrm>
            <a:off x="5060272" y="5238323"/>
            <a:ext cx="6400800" cy="461141"/>
          </a:xfrm>
        </p:spPr>
        <p:txBody>
          <a:bodyPr lIns="0" rIns="0">
            <a:normAutofit/>
          </a:bodyPr>
          <a:lstStyle>
            <a:lvl1pPr marL="0" indent="0">
              <a:buNone/>
              <a:defRPr sz="1300"/>
            </a:lvl1pPr>
            <a:lvl2pPr marL="457200" indent="0">
              <a:buNone/>
              <a:defRPr sz="2000"/>
            </a:lvl2pPr>
            <a:lvl3pPr marL="914400" indent="0">
              <a:buNone/>
              <a:defRPr sz="2000"/>
            </a:lvl3pPr>
            <a:lvl4pPr marL="1371600" indent="0">
              <a:buNone/>
              <a:defRPr sz="1600"/>
            </a:lvl4pPr>
            <a:lvl5pPr marL="1828800" indent="0">
              <a:buNone/>
              <a:defRPr sz="1600"/>
            </a:lvl5pPr>
          </a:lstStyle>
          <a:p>
            <a:pPr lvl="0"/>
            <a:r>
              <a:rPr lang="en-US" dirty="0"/>
              <a:t>Caption goes here</a:t>
            </a:r>
          </a:p>
        </p:txBody>
      </p:sp>
      <p:sp>
        <p:nvSpPr>
          <p:cNvPr id="13" name="Slide Number Placeholder 7">
            <a:extLst>
              <a:ext uri="{FF2B5EF4-FFF2-40B4-BE49-F238E27FC236}">
                <a16:creationId xmlns:a16="http://schemas.microsoft.com/office/drawing/2014/main" id="{4C5AE69C-F798-4088-EC61-9F6FA6B99A02}"/>
              </a:ext>
            </a:extLst>
          </p:cNvPr>
          <p:cNvSpPr>
            <a:spLocks noGrp="1"/>
          </p:cNvSpPr>
          <p:nvPr>
            <p:ph type="sldNum" sz="quarter" idx="4"/>
          </p:nvPr>
        </p:nvSpPr>
        <p:spPr>
          <a:xfrm>
            <a:off x="609600" y="6400798"/>
            <a:ext cx="473476" cy="365125"/>
          </a:xfrm>
          <a:prstGeom prst="rect">
            <a:avLst/>
          </a:prstGeom>
        </p:spPr>
        <p:txBody>
          <a:bodyPr lIns="0" rIns="0"/>
          <a:lstStyle>
            <a:lvl1pPr algn="l">
              <a:defRPr sz="1300" b="0" i="0">
                <a:solidFill>
                  <a:schemeClr val="tx1"/>
                </a:solidFill>
                <a:latin typeface="Helvetica" pitchFamily="2" charset="0"/>
              </a:defRPr>
            </a:lvl1pPr>
          </a:lstStyle>
          <a:p>
            <a:fld id="{660AD0E0-DF68-E742-B4F8-07D68D50E5A6}" type="slidenum">
              <a:rPr lang="en-US" smtClean="0"/>
              <a:pPr/>
              <a:t>‹#›</a:t>
            </a:fld>
            <a:endParaRPr lang="en-US" dirty="0"/>
          </a:p>
        </p:txBody>
      </p:sp>
    </p:spTree>
    <p:extLst>
      <p:ext uri="{BB962C8B-B14F-4D97-AF65-F5344CB8AC3E}">
        <p14:creationId xmlns:p14="http://schemas.microsoft.com/office/powerpoint/2010/main" val="18619349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3582610" y="6332762"/>
            <a:ext cx="5026781" cy="365125"/>
          </a:xfrm>
          <a:prstGeom prst="rect">
            <a:avLst/>
          </a:prstGeom>
        </p:spPr>
        <p:txBody>
          <a:bodyPr/>
          <a:lstStyle/>
          <a:p>
            <a:endParaRPr lang="en-US" dirty="0"/>
          </a:p>
        </p:txBody>
      </p:sp>
      <p:sp>
        <p:nvSpPr>
          <p:cNvPr id="12" name="Title 1"/>
          <p:cNvSpPr>
            <a:spLocks noGrp="1"/>
          </p:cNvSpPr>
          <p:nvPr>
            <p:ph type="title" hasCustomPrompt="1"/>
          </p:nvPr>
        </p:nvSpPr>
        <p:spPr>
          <a:xfrm>
            <a:off x="609600" y="274639"/>
            <a:ext cx="10972800" cy="580195"/>
          </a:xfrm>
        </p:spPr>
        <p:txBody>
          <a:bodyPr/>
          <a:lstStyle>
            <a:lvl1pPr algn="l">
              <a:defRPr/>
            </a:lvl1pPr>
          </a:lstStyle>
          <a:p>
            <a:r>
              <a:rPr lang="en-US" dirty="0"/>
              <a:t>Click to Add Title</a:t>
            </a:r>
          </a:p>
        </p:txBody>
      </p:sp>
      <p:cxnSp>
        <p:nvCxnSpPr>
          <p:cNvPr id="2" name="Straight Connector 1">
            <a:extLst>
              <a:ext uri="{FF2B5EF4-FFF2-40B4-BE49-F238E27FC236}">
                <a16:creationId xmlns:a16="http://schemas.microsoft.com/office/drawing/2014/main" id="{D9A900CC-DBC4-8ABB-C0B9-F56B1F6EEA29}"/>
              </a:ext>
            </a:extLst>
          </p:cNvPr>
          <p:cNvCxnSpPr/>
          <p:nvPr userDrawn="1"/>
        </p:nvCxnSpPr>
        <p:spPr bwMode="auto">
          <a:xfrm>
            <a:off x="609600" y="928102"/>
            <a:ext cx="10972800" cy="1588"/>
          </a:xfrm>
          <a:prstGeom prst="line">
            <a:avLst/>
          </a:prstGeom>
          <a:blipFill dpi="0" rotWithShape="0">
            <a:blip r:embed="rId2"/>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cxnSp>
      <p:sp>
        <p:nvSpPr>
          <p:cNvPr id="4" name="Slide Number Placeholder 7">
            <a:extLst>
              <a:ext uri="{FF2B5EF4-FFF2-40B4-BE49-F238E27FC236}">
                <a16:creationId xmlns:a16="http://schemas.microsoft.com/office/drawing/2014/main" id="{2C7C3269-EFB2-46AE-D57F-30E2828EE46C}"/>
              </a:ext>
            </a:extLst>
          </p:cNvPr>
          <p:cNvSpPr>
            <a:spLocks noGrp="1"/>
          </p:cNvSpPr>
          <p:nvPr>
            <p:ph type="sldNum" sz="quarter" idx="4"/>
          </p:nvPr>
        </p:nvSpPr>
        <p:spPr>
          <a:xfrm>
            <a:off x="609600" y="6400798"/>
            <a:ext cx="473476" cy="365125"/>
          </a:xfrm>
          <a:prstGeom prst="rect">
            <a:avLst/>
          </a:prstGeom>
        </p:spPr>
        <p:txBody>
          <a:bodyPr lIns="0" rIns="0"/>
          <a:lstStyle>
            <a:lvl1pPr algn="l">
              <a:defRPr sz="1300" b="0" i="0">
                <a:solidFill>
                  <a:schemeClr val="tx1"/>
                </a:solidFill>
                <a:latin typeface="Helvetica" pitchFamily="2" charset="0"/>
              </a:defRPr>
            </a:lvl1pPr>
          </a:lstStyle>
          <a:p>
            <a:fld id="{660AD0E0-DF68-E742-B4F8-07D68D50E5A6}" type="slidenum">
              <a:rPr lang="en-US" smtClean="0"/>
              <a:pPr/>
              <a:t>‹#›</a:t>
            </a:fld>
            <a:endParaRPr lang="en-US" dirty="0"/>
          </a:p>
        </p:txBody>
      </p:sp>
    </p:spTree>
    <p:extLst>
      <p:ext uri="{BB962C8B-B14F-4D97-AF65-F5344CB8AC3E}">
        <p14:creationId xmlns:p14="http://schemas.microsoft.com/office/powerpoint/2010/main" val="3050457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609600" y="1655787"/>
            <a:ext cx="5764567" cy="2259265"/>
          </a:xfrm>
        </p:spPr>
        <p:txBody>
          <a:bodyPr>
            <a:normAutofit/>
          </a:bodyPr>
          <a:lstStyle>
            <a:lvl1pPr>
              <a:defRPr sz="4800"/>
            </a:lvl1pPr>
          </a:lstStyle>
          <a:p>
            <a:r>
              <a:rPr lang="en-US" dirty="0"/>
              <a:t>Divider Slide Title Goes Here</a:t>
            </a:r>
          </a:p>
        </p:txBody>
      </p:sp>
    </p:spTree>
    <p:extLst>
      <p:ext uri="{BB962C8B-B14F-4D97-AF65-F5344CB8AC3E}">
        <p14:creationId xmlns:p14="http://schemas.microsoft.com/office/powerpoint/2010/main" val="8803663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580195"/>
          </a:xfrm>
          <a:prstGeom prst="rect">
            <a:avLst/>
          </a:prstGeom>
        </p:spPr>
        <p:txBody>
          <a:bodyPr vert="horz" lIns="0" tIns="45720" rIns="0" bIns="45720" rtlCol="0" anchor="ctr">
            <a:normAutofit/>
          </a:bodyPr>
          <a:lstStyle/>
          <a:p>
            <a:r>
              <a:rPr lang="en-US" dirty="0"/>
              <a:t>Click to Add Title</a:t>
            </a:r>
          </a:p>
        </p:txBody>
      </p:sp>
      <p:sp>
        <p:nvSpPr>
          <p:cNvPr id="3" name="Text Placeholder 2"/>
          <p:cNvSpPr>
            <a:spLocks noGrp="1"/>
          </p:cNvSpPr>
          <p:nvPr>
            <p:ph type="body" idx="1"/>
          </p:nvPr>
        </p:nvSpPr>
        <p:spPr>
          <a:xfrm>
            <a:off x="609600" y="1147920"/>
            <a:ext cx="10972800" cy="4978244"/>
          </a:xfrm>
          <a:prstGeom prst="rect">
            <a:avLst/>
          </a:prstGeom>
        </p:spPr>
        <p:txBody>
          <a:bodyPr vert="horz" lIns="0" tIns="45720" rIns="0" bIns="45720" rtlCol="0">
            <a:normAutofit/>
          </a:bodyPr>
          <a:lstStyle/>
          <a:p>
            <a:pPr lvl="0"/>
            <a:r>
              <a:rPr lang="en-US" dirty="0"/>
              <a:t>Click to add body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3"/>
          </p:nvPr>
        </p:nvSpPr>
        <p:spPr>
          <a:xfrm>
            <a:off x="3582610" y="6332762"/>
            <a:ext cx="5026781"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pitchFamily="2" charset="0"/>
              </a:defRPr>
            </a:lvl1pPr>
          </a:lstStyle>
          <a:p>
            <a:endParaRPr lang="en-US" dirty="0"/>
          </a:p>
        </p:txBody>
      </p:sp>
      <p:pic>
        <p:nvPicPr>
          <p:cNvPr id="7" name="Graphic 6">
            <a:extLst>
              <a:ext uri="{FF2B5EF4-FFF2-40B4-BE49-F238E27FC236}">
                <a16:creationId xmlns:a16="http://schemas.microsoft.com/office/drawing/2014/main" id="{E88CC8AF-555F-7A41-BE2D-7A7959DCA309}"/>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9774710" y="6318736"/>
            <a:ext cx="1918965" cy="327803"/>
          </a:xfrm>
          <a:prstGeom prst="rect">
            <a:avLst/>
          </a:prstGeom>
        </p:spPr>
      </p:pic>
      <p:sp>
        <p:nvSpPr>
          <p:cNvPr id="10" name="Slide Number Placeholder 7">
            <a:extLst>
              <a:ext uri="{FF2B5EF4-FFF2-40B4-BE49-F238E27FC236}">
                <a16:creationId xmlns:a16="http://schemas.microsoft.com/office/drawing/2014/main" id="{A463EE69-0168-D1DE-00C2-A190D0470F4D}"/>
              </a:ext>
            </a:extLst>
          </p:cNvPr>
          <p:cNvSpPr>
            <a:spLocks noGrp="1"/>
          </p:cNvSpPr>
          <p:nvPr>
            <p:ph type="sldNum" sz="quarter" idx="4"/>
          </p:nvPr>
        </p:nvSpPr>
        <p:spPr>
          <a:xfrm>
            <a:off x="609600" y="6400798"/>
            <a:ext cx="473476" cy="365125"/>
          </a:xfrm>
          <a:prstGeom prst="rect">
            <a:avLst/>
          </a:prstGeom>
        </p:spPr>
        <p:txBody>
          <a:bodyPr lIns="0" rIns="0"/>
          <a:lstStyle>
            <a:lvl1pPr algn="l">
              <a:defRPr sz="1300" b="0" i="0">
                <a:solidFill>
                  <a:schemeClr val="tx1"/>
                </a:solidFill>
                <a:latin typeface="Helvetica" pitchFamily="2" charset="0"/>
              </a:defRPr>
            </a:lvl1pPr>
          </a:lstStyle>
          <a:p>
            <a:fld id="{660AD0E0-DF68-E742-B4F8-07D68D50E5A6}" type="slidenum">
              <a:rPr lang="en-US" smtClean="0"/>
              <a:pPr/>
              <a:t>‹#›</a:t>
            </a:fld>
            <a:endParaRPr lang="en-US" dirty="0"/>
          </a:p>
        </p:txBody>
      </p:sp>
    </p:spTree>
    <p:extLst>
      <p:ext uri="{BB962C8B-B14F-4D97-AF65-F5344CB8AC3E}">
        <p14:creationId xmlns:p14="http://schemas.microsoft.com/office/powerpoint/2010/main" val="2514495986"/>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0" r:id="rId3"/>
    <p:sldLayoutId id="2147483652" r:id="rId4"/>
    <p:sldLayoutId id="2147483653" r:id="rId5"/>
    <p:sldLayoutId id="2147483656" r:id="rId6"/>
    <p:sldLayoutId id="2147483657" r:id="rId7"/>
    <p:sldLayoutId id="2147483654" r:id="rId8"/>
    <p:sldLayoutId id="2147483651" r:id="rId9"/>
    <p:sldLayoutId id="2147483662" r:id="rId10"/>
    <p:sldLayoutId id="2147483666" r:id="rId11"/>
    <p:sldLayoutId id="2147483663" r:id="rId12"/>
    <p:sldLayoutId id="2147483661" r:id="rId13"/>
    <p:sldLayoutId id="2147483658" r:id="rId14"/>
    <p:sldLayoutId id="2147483667" r:id="rId15"/>
    <p:sldLayoutId id="2147483664" r:id="rId16"/>
    <p:sldLayoutId id="2147483665" r:id="rId17"/>
    <p:sldLayoutId id="2147483660" r:id="rId18"/>
  </p:sldLayoutIdLst>
  <p:hf hdr="0" ftr="0" dt="0"/>
  <p:txStyles>
    <p:titleStyle>
      <a:lvl1pPr algn="l" defTabSz="457200" rtl="0" eaLnBrk="1" latinLnBrk="0" hangingPunct="1">
        <a:spcBef>
          <a:spcPct val="0"/>
        </a:spcBef>
        <a:buNone/>
        <a:defRPr sz="3000" b="0" i="0" kern="1200">
          <a:solidFill>
            <a:schemeClr val="tx1"/>
          </a:solidFill>
          <a:latin typeface="Trebuchet MS" panose="020B0703020202090204" pitchFamily="34" charset="0"/>
          <a:ea typeface="+mj-ea"/>
          <a:cs typeface="Times New Roman" panose="02020603050405020304" pitchFamily="18" charset="0"/>
        </a:defRPr>
      </a:lvl1pPr>
    </p:titleStyle>
    <p:bodyStyle>
      <a:lvl1pPr marL="342900" indent="-342900" algn="l" defTabSz="457200" rtl="0" eaLnBrk="1" latinLnBrk="0" hangingPunct="1">
        <a:spcBef>
          <a:spcPct val="20000"/>
        </a:spcBef>
        <a:buFont typeface="Arial"/>
        <a:buChar char="•"/>
        <a:defRPr sz="2400" kern="1200">
          <a:solidFill>
            <a:schemeClr val="accent6">
              <a:lumMod val="10000"/>
            </a:schemeClr>
          </a:solidFill>
          <a:latin typeface="Helvetica" pitchFamily="2" charset="0"/>
          <a:ea typeface="+mn-ea"/>
          <a:cs typeface="+mn-cs"/>
        </a:defRPr>
      </a:lvl1pPr>
      <a:lvl2pPr marL="742950" indent="-285750" algn="l" defTabSz="457200" rtl="0" eaLnBrk="1" latinLnBrk="0" hangingPunct="1">
        <a:spcBef>
          <a:spcPct val="20000"/>
        </a:spcBef>
        <a:buFont typeface="Arial"/>
        <a:buChar char="–"/>
        <a:defRPr sz="2000" kern="1200">
          <a:solidFill>
            <a:schemeClr val="accent6">
              <a:lumMod val="10000"/>
            </a:schemeClr>
          </a:solidFill>
          <a:latin typeface="Helvetica" pitchFamily="2" charset="0"/>
          <a:ea typeface="+mn-ea"/>
          <a:cs typeface="+mn-cs"/>
        </a:defRPr>
      </a:lvl2pPr>
      <a:lvl3pPr marL="1143000" indent="-228600" algn="l" defTabSz="457200" rtl="0" eaLnBrk="1" latinLnBrk="0" hangingPunct="1">
        <a:spcBef>
          <a:spcPct val="20000"/>
        </a:spcBef>
        <a:buFont typeface="Arial"/>
        <a:buChar char="•"/>
        <a:defRPr sz="2000" kern="1200">
          <a:solidFill>
            <a:schemeClr val="accent6">
              <a:lumMod val="10000"/>
            </a:schemeClr>
          </a:solidFill>
          <a:latin typeface="Helvetica" pitchFamily="2" charset="0"/>
          <a:ea typeface="+mn-ea"/>
          <a:cs typeface="+mn-cs"/>
        </a:defRPr>
      </a:lvl3pPr>
      <a:lvl4pPr marL="1600200" indent="-228600" algn="l" defTabSz="457200" rtl="0" eaLnBrk="1" latinLnBrk="0" hangingPunct="1">
        <a:spcBef>
          <a:spcPct val="20000"/>
        </a:spcBef>
        <a:buFont typeface="Arial"/>
        <a:buChar char="–"/>
        <a:defRPr sz="1600" kern="1200">
          <a:solidFill>
            <a:schemeClr val="accent6">
              <a:lumMod val="10000"/>
            </a:schemeClr>
          </a:solidFill>
          <a:latin typeface="Helvetica" pitchFamily="2" charset="0"/>
          <a:ea typeface="+mn-ea"/>
          <a:cs typeface="+mn-cs"/>
        </a:defRPr>
      </a:lvl4pPr>
      <a:lvl5pPr marL="2057400" indent="-228600" algn="l" defTabSz="457200" rtl="0" eaLnBrk="1" latinLnBrk="0" hangingPunct="1">
        <a:spcBef>
          <a:spcPct val="20000"/>
        </a:spcBef>
        <a:buFont typeface="Arial"/>
        <a:buChar char="»"/>
        <a:defRPr sz="1600" kern="1200">
          <a:solidFill>
            <a:schemeClr val="accent6">
              <a:lumMod val="10000"/>
            </a:schemeClr>
          </a:solidFill>
          <a:latin typeface="Helvetica"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5.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1.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5.xml"/><Relationship Id="rId7" Type="http://schemas.openxmlformats.org/officeDocument/2006/relationships/diagramColors" Target="../diagrams/colors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1.png"/><Relationship Id="rId3" Type="http://schemas.openxmlformats.org/officeDocument/2006/relationships/slideLayout" Target="../slideLayouts/slideLayout4.xml"/><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notesSlide" Target="../notesSlides/notesSlide4.xml"/><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3.xml"/><Relationship Id="rId7" Type="http://schemas.openxmlformats.org/officeDocument/2006/relationships/diagramColors" Target="../diagrams/colors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3.xml"/><Relationship Id="rId11" Type="http://schemas.openxmlformats.org/officeDocument/2006/relationships/image" Target="../media/image21.png"/><Relationship Id="rId5" Type="http://schemas.openxmlformats.org/officeDocument/2006/relationships/diagramLayout" Target="../diagrams/layout3.xml"/><Relationship Id="rId10" Type="http://schemas.openxmlformats.org/officeDocument/2006/relationships/image" Target="../media/image32.svg"/><Relationship Id="rId4" Type="http://schemas.openxmlformats.org/officeDocument/2006/relationships/diagramData" Target="../diagrams/data3.xml"/><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Layout" Target="../slideLayouts/slideLayout3.xml"/><Relationship Id="rId7" Type="http://schemas.openxmlformats.org/officeDocument/2006/relationships/image" Target="../media/image3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notesSlide" Target="../notesSlides/notesSlide5.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7430EE4-BFBC-82CB-C49C-F9EFFFA7303E}"/>
              </a:ext>
            </a:extLst>
          </p:cNvPr>
          <p:cNvSpPr>
            <a:spLocks noGrp="1"/>
          </p:cNvSpPr>
          <p:nvPr>
            <p:ph type="body" sz="quarter" idx="11"/>
          </p:nvPr>
        </p:nvSpPr>
        <p:spPr>
          <a:xfrm>
            <a:off x="5678861" y="5307473"/>
            <a:ext cx="4965948" cy="457200"/>
          </a:xfrm>
        </p:spPr>
        <p:txBody>
          <a:bodyPr>
            <a:noAutofit/>
          </a:bodyPr>
          <a:lstStyle/>
          <a:p>
            <a:r>
              <a:rPr lang="en-US" sz="1200" dirty="0"/>
              <a:t>Presented by: </a:t>
            </a:r>
          </a:p>
          <a:p>
            <a:r>
              <a:rPr lang="en-US" sz="1200" dirty="0"/>
              <a:t>Tom Nasadoski, VP Health Plan Risk Adjustment and Data Analytics</a:t>
            </a:r>
          </a:p>
        </p:txBody>
      </p:sp>
      <p:sp>
        <p:nvSpPr>
          <p:cNvPr id="9" name="Title 8">
            <a:extLst>
              <a:ext uri="{FF2B5EF4-FFF2-40B4-BE49-F238E27FC236}">
                <a16:creationId xmlns:a16="http://schemas.microsoft.com/office/drawing/2014/main" id="{887EAD62-094F-212B-90C3-428F13F40323}"/>
              </a:ext>
            </a:extLst>
          </p:cNvPr>
          <p:cNvSpPr>
            <a:spLocks noGrp="1"/>
          </p:cNvSpPr>
          <p:nvPr>
            <p:ph type="title"/>
          </p:nvPr>
        </p:nvSpPr>
        <p:spPr/>
        <p:txBody>
          <a:bodyPr>
            <a:normAutofit/>
          </a:bodyPr>
          <a:lstStyle/>
          <a:p>
            <a:r>
              <a:rPr lang="en-US" dirty="0"/>
              <a:t>Risk Adjustment 101</a:t>
            </a:r>
          </a:p>
        </p:txBody>
      </p:sp>
      <p:sp>
        <p:nvSpPr>
          <p:cNvPr id="7" name="TextBox 6">
            <a:extLst>
              <a:ext uri="{FF2B5EF4-FFF2-40B4-BE49-F238E27FC236}">
                <a16:creationId xmlns:a16="http://schemas.microsoft.com/office/drawing/2014/main" id="{761EFFC4-3FA8-0142-AFE8-A2EFB5FB1836}"/>
              </a:ext>
            </a:extLst>
          </p:cNvPr>
          <p:cNvSpPr txBox="1"/>
          <p:nvPr/>
        </p:nvSpPr>
        <p:spPr>
          <a:xfrm>
            <a:off x="9092299" y="6159642"/>
            <a:ext cx="2660083" cy="461665"/>
          </a:xfrm>
          <a:prstGeom prst="rect">
            <a:avLst/>
          </a:prstGeom>
          <a:noFill/>
        </p:spPr>
        <p:txBody>
          <a:bodyPr wrap="square" rtlCol="0">
            <a:spAutoFit/>
          </a:bodyPr>
          <a:lstStyle/>
          <a:p>
            <a:r>
              <a:rPr lang="en-US" sz="800" dirty="0">
                <a:solidFill>
                  <a:schemeClr val="accent5"/>
                </a:solidFill>
                <a:latin typeface="Helvetica" pitchFamily="2" charset="0"/>
              </a:rPr>
              <a:t>Copyright 2024, Martin’s Point Health Care, Inc. These materials may not be reproduced or distributed without the prior written permission of Martin’s Point.</a:t>
            </a:r>
          </a:p>
        </p:txBody>
      </p:sp>
      <p:pic>
        <p:nvPicPr>
          <p:cNvPr id="27" name="Audio 26">
            <a:hlinkClick r:id="" action="ppaction://media"/>
            <a:extLst>
              <a:ext uri="{FF2B5EF4-FFF2-40B4-BE49-F238E27FC236}">
                <a16:creationId xmlns:a16="http://schemas.microsoft.com/office/drawing/2014/main" id="{B70290B5-E64A-5504-0984-9410D5531B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97949004"/>
      </p:ext>
    </p:extLst>
  </p:cSld>
  <p:clrMapOvr>
    <a:masterClrMapping/>
  </p:clrMapOvr>
  <mc:AlternateContent xmlns:mc="http://schemas.openxmlformats.org/markup-compatibility/2006" xmlns:p14="http://schemas.microsoft.com/office/powerpoint/2010/main">
    <mc:Choice Requires="p14">
      <p:transition spd="slow" p14:dur="2000" advTm="22423"/>
    </mc:Choice>
    <mc:Fallback xmlns="">
      <p:transition spd="slow" advTm="22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AD7C-63F1-A215-0B02-ECB7900AE4B0}"/>
              </a:ext>
            </a:extLst>
          </p:cNvPr>
          <p:cNvSpPr>
            <a:spLocks noGrp="1"/>
          </p:cNvSpPr>
          <p:nvPr>
            <p:ph type="title"/>
          </p:nvPr>
        </p:nvSpPr>
        <p:spPr/>
        <p:txBody>
          <a:bodyPr>
            <a:normAutofit/>
          </a:bodyPr>
          <a:lstStyle/>
          <a:p>
            <a:r>
              <a:rPr lang="en-US" dirty="0"/>
              <a:t>Key Take Aways</a:t>
            </a:r>
          </a:p>
        </p:txBody>
      </p:sp>
      <p:sp>
        <p:nvSpPr>
          <p:cNvPr id="3" name="Content Placeholder 2">
            <a:extLst>
              <a:ext uri="{FF2B5EF4-FFF2-40B4-BE49-F238E27FC236}">
                <a16:creationId xmlns:a16="http://schemas.microsoft.com/office/drawing/2014/main" id="{C235F856-F641-1B6D-6397-020B31CAFD82}"/>
              </a:ext>
            </a:extLst>
          </p:cNvPr>
          <p:cNvSpPr>
            <a:spLocks noGrp="1"/>
          </p:cNvSpPr>
          <p:nvPr>
            <p:ph sz="half" idx="2"/>
          </p:nvPr>
        </p:nvSpPr>
        <p:spPr>
          <a:xfrm>
            <a:off x="4042031" y="618868"/>
            <a:ext cx="7836116" cy="5077097"/>
          </a:xfrm>
        </p:spPr>
        <p:style>
          <a:lnRef idx="2">
            <a:schemeClr val="accent1"/>
          </a:lnRef>
          <a:fillRef idx="1">
            <a:schemeClr val="lt1"/>
          </a:fillRef>
          <a:effectRef idx="0">
            <a:schemeClr val="accent1"/>
          </a:effectRef>
          <a:fontRef idx="minor">
            <a:schemeClr val="dk1"/>
          </a:fontRef>
        </p:style>
        <p:txBody>
          <a:bodyPr>
            <a:normAutofit/>
          </a:bodyPr>
          <a:lstStyle/>
          <a:p>
            <a:pPr marL="0" indent="0">
              <a:spcBef>
                <a:spcPts val="600"/>
              </a:spcBef>
              <a:spcAft>
                <a:spcPts val="600"/>
              </a:spcAft>
              <a:buNone/>
            </a:pPr>
            <a:r>
              <a:rPr lang="en-US" dirty="0"/>
              <a:t>Consistently</a:t>
            </a:r>
            <a:r>
              <a:rPr lang="en-US" b="1" dirty="0"/>
              <a:t> </a:t>
            </a:r>
            <a:r>
              <a:rPr lang="en-US" dirty="0"/>
              <a:t>document patient’s active, chronic</a:t>
            </a:r>
            <a:r>
              <a:rPr lang="en-US" dirty="0">
                <a:solidFill>
                  <a:srgbClr val="FF0000"/>
                </a:solidFill>
              </a:rPr>
              <a:t> </a:t>
            </a:r>
            <a:r>
              <a:rPr lang="en-US" dirty="0"/>
              <a:t>conditions               at least once per year.​</a:t>
            </a:r>
          </a:p>
          <a:p>
            <a:pPr marL="627063" lvl="1" indent="-287338">
              <a:spcBef>
                <a:spcPts val="600"/>
              </a:spcBef>
              <a:spcAft>
                <a:spcPts val="600"/>
              </a:spcAft>
            </a:pPr>
            <a:r>
              <a:rPr lang="en-US" dirty="0"/>
              <a:t>Specify active, chronic conditions in the Provider. </a:t>
            </a:r>
            <a:r>
              <a:rPr lang="en-US" b="1" dirty="0">
                <a:solidFill>
                  <a:schemeClr val="accent1">
                    <a:lumMod val="75000"/>
                  </a:schemeClr>
                </a:solidFill>
              </a:rPr>
              <a:t>“Assessment/Impression” </a:t>
            </a:r>
            <a:r>
              <a:rPr lang="en-US" dirty="0">
                <a:solidFill>
                  <a:schemeClr val="tx1"/>
                </a:solidFill>
              </a:rPr>
              <a:t>and</a:t>
            </a:r>
            <a:r>
              <a:rPr lang="en-US" b="1" dirty="0">
                <a:solidFill>
                  <a:schemeClr val="accent1">
                    <a:lumMod val="75000"/>
                  </a:schemeClr>
                </a:solidFill>
              </a:rPr>
              <a:t> “Plan” </a:t>
            </a:r>
            <a:r>
              <a:rPr lang="en-US" dirty="0">
                <a:solidFill>
                  <a:schemeClr val="tx1"/>
                </a:solidFill>
              </a:rPr>
              <a:t>section to the highest level of known specificity. </a:t>
            </a:r>
          </a:p>
          <a:p>
            <a:pPr marL="627063" lvl="1" indent="-287338">
              <a:spcBef>
                <a:spcPts val="600"/>
              </a:spcBef>
              <a:spcAft>
                <a:spcPts val="600"/>
              </a:spcAft>
            </a:pPr>
            <a:r>
              <a:rPr lang="en-US" dirty="0"/>
              <a:t>Document the current status and supporting criteria for each condition to support accurate diagnosis code assignment during the patient’s encounter.</a:t>
            </a:r>
          </a:p>
          <a:p>
            <a:pPr marL="627063" lvl="1" indent="-287338">
              <a:spcBef>
                <a:spcPts val="600"/>
              </a:spcBef>
              <a:spcAft>
                <a:spcPts val="600"/>
              </a:spcAft>
            </a:pPr>
            <a:r>
              <a:rPr lang="en-US" dirty="0"/>
              <a:t>Manage and update your patient’s Problem List as appropriate at each patient encounter​.</a:t>
            </a:r>
          </a:p>
          <a:p>
            <a:pPr marL="0" indent="0">
              <a:spcBef>
                <a:spcPts val="600"/>
              </a:spcBef>
              <a:spcAft>
                <a:spcPts val="600"/>
              </a:spcAft>
              <a:buNone/>
            </a:pPr>
            <a:r>
              <a:rPr lang="en-US" dirty="0"/>
              <a:t>Accurate, specific, consistent documentation of conditions reflects accurate patient diagnostic and quality data.​</a:t>
            </a:r>
          </a:p>
        </p:txBody>
      </p:sp>
      <p:sp>
        <p:nvSpPr>
          <p:cNvPr id="4" name="Slide Number Placeholder 3">
            <a:extLst>
              <a:ext uri="{FF2B5EF4-FFF2-40B4-BE49-F238E27FC236}">
                <a16:creationId xmlns:a16="http://schemas.microsoft.com/office/drawing/2014/main" id="{073F0BFD-A7FA-0D17-FE32-59DE0BED4CB4}"/>
              </a:ext>
            </a:extLst>
          </p:cNvPr>
          <p:cNvSpPr>
            <a:spLocks noGrp="1"/>
          </p:cNvSpPr>
          <p:nvPr>
            <p:ph type="sldNum" sz="quarter" idx="10"/>
          </p:nvPr>
        </p:nvSpPr>
        <p:spPr>
          <a:xfrm>
            <a:off x="498324" y="6332762"/>
            <a:ext cx="1352248"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660AD0E0-DF68-E742-B4F8-07D68D50E5A6}" type="slidenum">
              <a:rPr lang="en-US" smtClean="0"/>
              <a:pPr algn="l"/>
              <a:t>10</a:t>
            </a:fld>
            <a:endParaRPr lang="en-US" dirty="0"/>
          </a:p>
        </p:txBody>
      </p:sp>
      <p:sp>
        <p:nvSpPr>
          <p:cNvPr id="8" name="Rectangle 7">
            <a:extLst>
              <a:ext uri="{FF2B5EF4-FFF2-40B4-BE49-F238E27FC236}">
                <a16:creationId xmlns:a16="http://schemas.microsoft.com/office/drawing/2014/main" id="{D2FFFBE6-85D9-4B6A-B17D-B9A4202256D0}"/>
              </a:ext>
            </a:extLst>
          </p:cNvPr>
          <p:cNvSpPr/>
          <p:nvPr/>
        </p:nvSpPr>
        <p:spPr>
          <a:xfrm>
            <a:off x="968875" y="3091157"/>
            <a:ext cx="2157376" cy="636759"/>
          </a:xfrm>
          <a:prstGeom prst="rect">
            <a:avLst/>
          </a:prstGeom>
          <a:ln/>
        </p:spPr>
        <p:style>
          <a:lnRef idx="2">
            <a:schemeClr val="accent2"/>
          </a:lnRef>
          <a:fillRef idx="1">
            <a:schemeClr val="lt1"/>
          </a:fillRef>
          <a:effectRef idx="0">
            <a:schemeClr val="accent2"/>
          </a:effectRef>
          <a:fontRef idx="minor">
            <a:schemeClr val="dk1"/>
          </a:fontRef>
        </p:style>
        <p:txBody>
          <a:bodyPr lIns="2057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en-GB" sz="2400" dirty="0">
                <a:ln w="0"/>
                <a:solidFill>
                  <a:schemeClr val="tx1"/>
                </a:solidFill>
                <a:effectLst>
                  <a:outerShdw blurRad="38100" dist="19050" dir="2700000" algn="tl" rotWithShape="0">
                    <a:schemeClr val="dk1">
                      <a:alpha val="40000"/>
                    </a:schemeClr>
                  </a:outerShdw>
                </a:effectLst>
                <a:ea typeface="Arial"/>
                <a:cs typeface="Arial"/>
                <a:sym typeface="Arial"/>
              </a:rPr>
              <a:t>Complete</a:t>
            </a:r>
          </a:p>
        </p:txBody>
      </p:sp>
      <p:sp>
        <p:nvSpPr>
          <p:cNvPr id="9" name="Google Shape;1833;p148">
            <a:extLst>
              <a:ext uri="{FF2B5EF4-FFF2-40B4-BE49-F238E27FC236}">
                <a16:creationId xmlns:a16="http://schemas.microsoft.com/office/drawing/2014/main" id="{301DDB76-11FB-4A66-9408-6FFCD7B9B0BD}"/>
              </a:ext>
            </a:extLst>
          </p:cNvPr>
          <p:cNvSpPr>
            <a:spLocks noChangeAspect="1"/>
          </p:cNvSpPr>
          <p:nvPr/>
        </p:nvSpPr>
        <p:spPr>
          <a:xfrm>
            <a:off x="2547331" y="3157417"/>
            <a:ext cx="490800" cy="490800"/>
          </a:xfrm>
          <a:custGeom>
            <a:avLst/>
            <a:gdLst/>
            <a:ahLst/>
            <a:cxnLst/>
            <a:rect l="l" t="t" r="r" b="b"/>
            <a:pathLst>
              <a:path w="396" h="440" extrusionOk="0">
                <a:moveTo>
                  <a:pt x="0" y="0"/>
                </a:moveTo>
                <a:lnTo>
                  <a:pt x="0" y="315"/>
                </a:lnTo>
                <a:lnTo>
                  <a:pt x="198" y="440"/>
                </a:lnTo>
                <a:lnTo>
                  <a:pt x="396" y="315"/>
                </a:lnTo>
                <a:lnTo>
                  <a:pt x="396" y="0"/>
                </a:lnTo>
                <a:lnTo>
                  <a:pt x="0" y="0"/>
                </a:lnTo>
                <a:close/>
                <a:moveTo>
                  <a:pt x="379" y="306"/>
                </a:moveTo>
                <a:lnTo>
                  <a:pt x="198" y="419"/>
                </a:lnTo>
                <a:lnTo>
                  <a:pt x="17" y="306"/>
                </a:lnTo>
                <a:lnTo>
                  <a:pt x="17" y="18"/>
                </a:lnTo>
                <a:lnTo>
                  <a:pt x="379" y="18"/>
                </a:lnTo>
                <a:lnTo>
                  <a:pt x="379" y="306"/>
                </a:lnTo>
                <a:close/>
                <a:moveTo>
                  <a:pt x="327" y="280"/>
                </a:moveTo>
                <a:lnTo>
                  <a:pt x="327" y="59"/>
                </a:lnTo>
                <a:lnTo>
                  <a:pt x="64" y="59"/>
                </a:lnTo>
                <a:lnTo>
                  <a:pt x="64" y="280"/>
                </a:lnTo>
                <a:lnTo>
                  <a:pt x="198" y="359"/>
                </a:lnTo>
                <a:lnTo>
                  <a:pt x="327" y="280"/>
                </a:lnTo>
                <a:close/>
                <a:moveTo>
                  <a:pt x="80" y="270"/>
                </a:moveTo>
                <a:lnTo>
                  <a:pt x="80" y="75"/>
                </a:lnTo>
                <a:lnTo>
                  <a:pt x="311" y="75"/>
                </a:lnTo>
                <a:lnTo>
                  <a:pt x="311" y="270"/>
                </a:lnTo>
                <a:lnTo>
                  <a:pt x="198" y="339"/>
                </a:lnTo>
                <a:lnTo>
                  <a:pt x="80" y="270"/>
                </a:lnTo>
                <a:close/>
                <a:moveTo>
                  <a:pt x="252" y="149"/>
                </a:moveTo>
                <a:lnTo>
                  <a:pt x="264" y="161"/>
                </a:lnTo>
                <a:lnTo>
                  <a:pt x="188" y="245"/>
                </a:lnTo>
                <a:lnTo>
                  <a:pt x="143" y="203"/>
                </a:lnTo>
                <a:lnTo>
                  <a:pt x="155" y="190"/>
                </a:lnTo>
                <a:lnTo>
                  <a:pt x="187" y="221"/>
                </a:lnTo>
                <a:lnTo>
                  <a:pt x="252" y="149"/>
                </a:ln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68569" tIns="34275" rIns="68569" bIns="3427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spcAft>
                <a:spcPts val="0"/>
              </a:spcAft>
            </a:pPr>
            <a:endParaRPr sz="750" dirty="0">
              <a:ln w="0"/>
              <a:effectLst>
                <a:outerShdw blurRad="38100" dist="19050" dir="2700000" algn="tl" rotWithShape="0">
                  <a:schemeClr val="dk1">
                    <a:alpha val="40000"/>
                  </a:schemeClr>
                </a:outerShdw>
              </a:effectLst>
              <a:latin typeface="Arial" panose="020B0604020202020204" pitchFamily="34" charset="0"/>
              <a:ea typeface="Arial"/>
              <a:cs typeface="Arial" panose="020B0604020202020204" pitchFamily="34" charset="0"/>
              <a:sym typeface="Arial"/>
            </a:endParaRPr>
          </a:p>
        </p:txBody>
      </p:sp>
      <p:sp>
        <p:nvSpPr>
          <p:cNvPr id="10" name="Rectangle 9">
            <a:extLst>
              <a:ext uri="{FF2B5EF4-FFF2-40B4-BE49-F238E27FC236}">
                <a16:creationId xmlns:a16="http://schemas.microsoft.com/office/drawing/2014/main" id="{78739A78-9A59-402C-853F-F6200CBBCEEF}"/>
              </a:ext>
            </a:extLst>
          </p:cNvPr>
          <p:cNvSpPr/>
          <p:nvPr/>
        </p:nvSpPr>
        <p:spPr>
          <a:xfrm>
            <a:off x="982283" y="4377230"/>
            <a:ext cx="2157376" cy="636759"/>
          </a:xfrm>
          <a:prstGeom prst="rect">
            <a:avLst/>
          </a:prstGeom>
          <a:ln/>
        </p:spPr>
        <p:style>
          <a:lnRef idx="2">
            <a:schemeClr val="accent2"/>
          </a:lnRef>
          <a:fillRef idx="1">
            <a:schemeClr val="lt1"/>
          </a:fillRef>
          <a:effectRef idx="0">
            <a:schemeClr val="accent2"/>
          </a:effectRef>
          <a:fontRef idx="minor">
            <a:schemeClr val="dk1"/>
          </a:fontRef>
        </p:style>
        <p:txBody>
          <a:bodyPr lIns="2057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en-GB" sz="2400" dirty="0">
                <a:ln w="0"/>
                <a:solidFill>
                  <a:schemeClr val="tx1"/>
                </a:solidFill>
                <a:effectLst>
                  <a:outerShdw blurRad="38100" dist="19050" dir="2700000" algn="tl" rotWithShape="0">
                    <a:schemeClr val="dk1">
                      <a:alpha val="40000"/>
                    </a:schemeClr>
                  </a:outerShdw>
                </a:effectLst>
                <a:ea typeface="Arial"/>
                <a:cs typeface="Arial"/>
                <a:sym typeface="Arial"/>
              </a:rPr>
              <a:t>Truthful</a:t>
            </a:r>
          </a:p>
        </p:txBody>
      </p:sp>
      <p:sp>
        <p:nvSpPr>
          <p:cNvPr id="11" name="Google Shape;1811;p148">
            <a:extLst>
              <a:ext uri="{FF2B5EF4-FFF2-40B4-BE49-F238E27FC236}">
                <a16:creationId xmlns:a16="http://schemas.microsoft.com/office/drawing/2014/main" id="{D51B4F9F-F836-4F11-91A0-2A2F77A475C1}"/>
              </a:ext>
            </a:extLst>
          </p:cNvPr>
          <p:cNvSpPr>
            <a:spLocks noChangeAspect="1"/>
          </p:cNvSpPr>
          <p:nvPr/>
        </p:nvSpPr>
        <p:spPr>
          <a:xfrm>
            <a:off x="2560516" y="4443493"/>
            <a:ext cx="490800" cy="490800"/>
          </a:xfrm>
          <a:custGeom>
            <a:avLst/>
            <a:gdLst/>
            <a:ahLst/>
            <a:cxnLst/>
            <a:rect l="l" t="t" r="r" b="b"/>
            <a:pathLst>
              <a:path w="346" h="346" extrusionOk="0">
                <a:moveTo>
                  <a:pt x="0" y="0"/>
                </a:moveTo>
                <a:cubicBezTo>
                  <a:pt x="0" y="346"/>
                  <a:pt x="0" y="346"/>
                  <a:pt x="0" y="346"/>
                </a:cubicBezTo>
                <a:cubicBezTo>
                  <a:pt x="346" y="346"/>
                  <a:pt x="346" y="346"/>
                  <a:pt x="346" y="346"/>
                </a:cubicBezTo>
                <a:cubicBezTo>
                  <a:pt x="346" y="0"/>
                  <a:pt x="346" y="0"/>
                  <a:pt x="346" y="0"/>
                </a:cubicBezTo>
                <a:lnTo>
                  <a:pt x="0" y="0"/>
                </a:lnTo>
                <a:close/>
                <a:moveTo>
                  <a:pt x="332" y="331"/>
                </a:moveTo>
                <a:cubicBezTo>
                  <a:pt x="15" y="331"/>
                  <a:pt x="15" y="331"/>
                  <a:pt x="15" y="331"/>
                </a:cubicBezTo>
                <a:cubicBezTo>
                  <a:pt x="15" y="15"/>
                  <a:pt x="15" y="15"/>
                  <a:pt x="15" y="15"/>
                </a:cubicBezTo>
                <a:cubicBezTo>
                  <a:pt x="332" y="15"/>
                  <a:pt x="332" y="15"/>
                  <a:pt x="332" y="15"/>
                </a:cubicBezTo>
                <a:lnTo>
                  <a:pt x="332" y="331"/>
                </a:lnTo>
                <a:close/>
                <a:moveTo>
                  <a:pt x="80" y="145"/>
                </a:moveTo>
                <a:cubicBezTo>
                  <a:pt x="32" y="239"/>
                  <a:pt x="32" y="239"/>
                  <a:pt x="32" y="239"/>
                </a:cubicBezTo>
                <a:cubicBezTo>
                  <a:pt x="127" y="239"/>
                  <a:pt x="127" y="239"/>
                  <a:pt x="127" y="239"/>
                </a:cubicBezTo>
                <a:lnTo>
                  <a:pt x="80" y="145"/>
                </a:lnTo>
                <a:close/>
                <a:moveTo>
                  <a:pt x="80" y="178"/>
                </a:moveTo>
                <a:cubicBezTo>
                  <a:pt x="103" y="224"/>
                  <a:pt x="103" y="224"/>
                  <a:pt x="103" y="224"/>
                </a:cubicBezTo>
                <a:cubicBezTo>
                  <a:pt x="56" y="224"/>
                  <a:pt x="56" y="224"/>
                  <a:pt x="56" y="224"/>
                </a:cubicBezTo>
                <a:lnTo>
                  <a:pt x="80" y="178"/>
                </a:lnTo>
                <a:close/>
                <a:moveTo>
                  <a:pt x="219" y="195"/>
                </a:moveTo>
                <a:cubicBezTo>
                  <a:pt x="315" y="195"/>
                  <a:pt x="315" y="195"/>
                  <a:pt x="315" y="195"/>
                </a:cubicBezTo>
                <a:cubicBezTo>
                  <a:pt x="267" y="101"/>
                  <a:pt x="267" y="101"/>
                  <a:pt x="267" y="101"/>
                </a:cubicBezTo>
                <a:lnTo>
                  <a:pt x="219" y="195"/>
                </a:lnTo>
                <a:close/>
                <a:moveTo>
                  <a:pt x="243" y="180"/>
                </a:moveTo>
                <a:cubicBezTo>
                  <a:pt x="267" y="133"/>
                  <a:pt x="267" y="133"/>
                  <a:pt x="267" y="133"/>
                </a:cubicBezTo>
                <a:cubicBezTo>
                  <a:pt x="291" y="180"/>
                  <a:pt x="291" y="180"/>
                  <a:pt x="291" y="180"/>
                </a:cubicBezTo>
                <a:lnTo>
                  <a:pt x="243" y="180"/>
                </a:lnTo>
                <a:close/>
                <a:moveTo>
                  <a:pt x="83" y="104"/>
                </a:moveTo>
                <a:cubicBezTo>
                  <a:pt x="136" y="95"/>
                  <a:pt x="136" y="95"/>
                  <a:pt x="136" y="95"/>
                </a:cubicBezTo>
                <a:cubicBezTo>
                  <a:pt x="140" y="107"/>
                  <a:pt x="151" y="116"/>
                  <a:pt x="164" y="119"/>
                </a:cubicBezTo>
                <a:cubicBezTo>
                  <a:pt x="164" y="295"/>
                  <a:pt x="164" y="295"/>
                  <a:pt x="164" y="295"/>
                </a:cubicBezTo>
                <a:cubicBezTo>
                  <a:pt x="120" y="295"/>
                  <a:pt x="120" y="295"/>
                  <a:pt x="120" y="295"/>
                </a:cubicBezTo>
                <a:cubicBezTo>
                  <a:pt x="120" y="310"/>
                  <a:pt x="120" y="310"/>
                  <a:pt x="120" y="310"/>
                </a:cubicBezTo>
                <a:cubicBezTo>
                  <a:pt x="227" y="310"/>
                  <a:pt x="227" y="310"/>
                  <a:pt x="227" y="310"/>
                </a:cubicBezTo>
                <a:cubicBezTo>
                  <a:pt x="227" y="295"/>
                  <a:pt x="227" y="295"/>
                  <a:pt x="227" y="295"/>
                </a:cubicBezTo>
                <a:cubicBezTo>
                  <a:pt x="179" y="295"/>
                  <a:pt x="179" y="295"/>
                  <a:pt x="179" y="295"/>
                </a:cubicBezTo>
                <a:cubicBezTo>
                  <a:pt x="179" y="119"/>
                  <a:pt x="179" y="119"/>
                  <a:pt x="179" y="119"/>
                </a:cubicBezTo>
                <a:cubicBezTo>
                  <a:pt x="197" y="115"/>
                  <a:pt x="210" y="100"/>
                  <a:pt x="210" y="81"/>
                </a:cubicBezTo>
                <a:cubicBezTo>
                  <a:pt x="210" y="81"/>
                  <a:pt x="210" y="81"/>
                  <a:pt x="210" y="81"/>
                </a:cubicBezTo>
                <a:cubicBezTo>
                  <a:pt x="260" y="71"/>
                  <a:pt x="260" y="71"/>
                  <a:pt x="260" y="71"/>
                </a:cubicBezTo>
                <a:cubicBezTo>
                  <a:pt x="260" y="81"/>
                  <a:pt x="260" y="81"/>
                  <a:pt x="260" y="81"/>
                </a:cubicBezTo>
                <a:cubicBezTo>
                  <a:pt x="275" y="81"/>
                  <a:pt x="275" y="81"/>
                  <a:pt x="275" y="81"/>
                </a:cubicBezTo>
                <a:cubicBezTo>
                  <a:pt x="275" y="54"/>
                  <a:pt x="275" y="54"/>
                  <a:pt x="275" y="54"/>
                </a:cubicBezTo>
                <a:cubicBezTo>
                  <a:pt x="207" y="66"/>
                  <a:pt x="207" y="66"/>
                  <a:pt x="207" y="66"/>
                </a:cubicBezTo>
                <a:cubicBezTo>
                  <a:pt x="201" y="52"/>
                  <a:pt x="187" y="43"/>
                  <a:pt x="172" y="43"/>
                </a:cubicBezTo>
                <a:cubicBezTo>
                  <a:pt x="151" y="43"/>
                  <a:pt x="134" y="59"/>
                  <a:pt x="133" y="80"/>
                </a:cubicBezTo>
                <a:cubicBezTo>
                  <a:pt x="68" y="92"/>
                  <a:pt x="68" y="92"/>
                  <a:pt x="68" y="92"/>
                </a:cubicBezTo>
                <a:cubicBezTo>
                  <a:pt x="68" y="121"/>
                  <a:pt x="68" y="121"/>
                  <a:pt x="68" y="121"/>
                </a:cubicBezTo>
                <a:cubicBezTo>
                  <a:pt x="83" y="121"/>
                  <a:pt x="83" y="121"/>
                  <a:pt x="83" y="121"/>
                </a:cubicBezTo>
                <a:lnTo>
                  <a:pt x="83" y="104"/>
                </a:lnTo>
                <a:close/>
                <a:moveTo>
                  <a:pt x="172" y="58"/>
                </a:moveTo>
                <a:cubicBezTo>
                  <a:pt x="185" y="58"/>
                  <a:pt x="195" y="68"/>
                  <a:pt x="195" y="81"/>
                </a:cubicBezTo>
                <a:cubicBezTo>
                  <a:pt x="195" y="94"/>
                  <a:pt x="185" y="105"/>
                  <a:pt x="172" y="105"/>
                </a:cubicBezTo>
                <a:cubicBezTo>
                  <a:pt x="159" y="105"/>
                  <a:pt x="148" y="94"/>
                  <a:pt x="148" y="81"/>
                </a:cubicBezTo>
                <a:cubicBezTo>
                  <a:pt x="148" y="68"/>
                  <a:pt x="159" y="58"/>
                  <a:pt x="172" y="58"/>
                </a:cubicBezTo>
                <a:close/>
              </a:path>
            </a:pathLst>
          </a:custGeom>
          <a:ln/>
        </p:spPr>
        <p:style>
          <a:lnRef idx="2">
            <a:schemeClr val="accent2"/>
          </a:lnRef>
          <a:fillRef idx="1">
            <a:schemeClr val="lt1"/>
          </a:fillRef>
          <a:effectRef idx="0">
            <a:schemeClr val="accent2"/>
          </a:effectRef>
          <a:fontRef idx="minor">
            <a:schemeClr val="dk1"/>
          </a:fontRef>
        </p:style>
        <p:txBody>
          <a:bodyPr spcFirstLastPara="1" wrap="square" lIns="68569" tIns="34275" rIns="68569" bIns="34275" anchor="t"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Bef>
                <a:spcPts val="0"/>
              </a:spcBef>
              <a:spcAft>
                <a:spcPts val="0"/>
              </a:spcAft>
            </a:pPr>
            <a:endParaRPr sz="75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Arial"/>
              <a:cs typeface="Arial" panose="020B0604020202020204" pitchFamily="34" charset="0"/>
              <a:sym typeface="Arial"/>
            </a:endParaRPr>
          </a:p>
        </p:txBody>
      </p:sp>
      <p:sp>
        <p:nvSpPr>
          <p:cNvPr id="12" name="Arrow: Down 11">
            <a:extLst>
              <a:ext uri="{FF2B5EF4-FFF2-40B4-BE49-F238E27FC236}">
                <a16:creationId xmlns:a16="http://schemas.microsoft.com/office/drawing/2014/main" id="{0F2E882A-48B4-42FA-871A-2C5CF38896B6}"/>
              </a:ext>
            </a:extLst>
          </p:cNvPr>
          <p:cNvSpPr/>
          <p:nvPr/>
        </p:nvSpPr>
        <p:spPr>
          <a:xfrm>
            <a:off x="1795919" y="2454968"/>
            <a:ext cx="484632" cy="619185"/>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54CC9BBD-D45D-405D-87EE-F60C1C43A65F}"/>
              </a:ext>
            </a:extLst>
          </p:cNvPr>
          <p:cNvSpPr/>
          <p:nvPr/>
        </p:nvSpPr>
        <p:spPr>
          <a:xfrm>
            <a:off x="929281" y="1844011"/>
            <a:ext cx="2246111" cy="619185"/>
          </a:xfrm>
          <a:prstGeom prst="rect">
            <a:avLst/>
          </a:prstGeom>
          <a:ln/>
        </p:spPr>
        <p:style>
          <a:lnRef idx="2">
            <a:schemeClr val="accent2"/>
          </a:lnRef>
          <a:fillRef idx="1">
            <a:schemeClr val="lt1"/>
          </a:fillRef>
          <a:effectRef idx="0">
            <a:schemeClr val="accent2"/>
          </a:effectRef>
          <a:fontRef idx="minor">
            <a:schemeClr val="dk1"/>
          </a:fontRef>
        </p:style>
        <p:txBody>
          <a:bodyPr lIns="2057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en-GB" sz="2400" dirty="0">
                <a:ln w="0"/>
                <a:solidFill>
                  <a:schemeClr val="tx1"/>
                </a:solidFill>
                <a:effectLst>
                  <a:outerShdw blurRad="38100" dist="19050" dir="2700000" algn="tl" rotWithShape="0">
                    <a:schemeClr val="dk1">
                      <a:alpha val="40000"/>
                    </a:schemeClr>
                  </a:outerShdw>
                </a:effectLst>
                <a:ea typeface="Arial"/>
                <a:cs typeface="Arial"/>
                <a:sym typeface="Arial"/>
              </a:rPr>
              <a:t>Accurate</a:t>
            </a:r>
          </a:p>
        </p:txBody>
      </p:sp>
      <p:sp>
        <p:nvSpPr>
          <p:cNvPr id="14" name="Freeform 9">
            <a:extLst>
              <a:ext uri="{FF2B5EF4-FFF2-40B4-BE49-F238E27FC236}">
                <a16:creationId xmlns:a16="http://schemas.microsoft.com/office/drawing/2014/main" id="{50E39A60-B01B-4DA3-B533-949120B4641E}"/>
              </a:ext>
            </a:extLst>
          </p:cNvPr>
          <p:cNvSpPr>
            <a:spLocks noChangeAspect="1" noEditPoints="1"/>
          </p:cNvSpPr>
          <p:nvPr/>
        </p:nvSpPr>
        <p:spPr bwMode="auto">
          <a:xfrm>
            <a:off x="2562245" y="1886519"/>
            <a:ext cx="510987" cy="510987"/>
          </a:xfrm>
          <a:custGeom>
            <a:avLst/>
            <a:gdLst>
              <a:gd name="T0" fmla="*/ 1160 w 2322"/>
              <a:gd name="T1" fmla="*/ 905 h 2322"/>
              <a:gd name="T2" fmla="*/ 904 w 2322"/>
              <a:gd name="T3" fmla="*/ 1162 h 2322"/>
              <a:gd name="T4" fmla="*/ 1160 w 2322"/>
              <a:gd name="T5" fmla="*/ 1419 h 2322"/>
              <a:gd name="T6" fmla="*/ 1416 w 2322"/>
              <a:gd name="T7" fmla="*/ 1162 h 2322"/>
              <a:gd name="T8" fmla="*/ 1160 w 2322"/>
              <a:gd name="T9" fmla="*/ 905 h 2322"/>
              <a:gd name="T10" fmla="*/ 1316 w 2322"/>
              <a:gd name="T11" fmla="*/ 1162 h 2322"/>
              <a:gd name="T12" fmla="*/ 1160 w 2322"/>
              <a:gd name="T13" fmla="*/ 1319 h 2322"/>
              <a:gd name="T14" fmla="*/ 1004 w 2322"/>
              <a:gd name="T15" fmla="*/ 1162 h 2322"/>
              <a:gd name="T16" fmla="*/ 1160 w 2322"/>
              <a:gd name="T17" fmla="*/ 1006 h 2322"/>
              <a:gd name="T18" fmla="*/ 1316 w 2322"/>
              <a:gd name="T19" fmla="*/ 1162 h 2322"/>
              <a:gd name="T20" fmla="*/ 1929 w 2322"/>
              <a:gd name="T21" fmla="*/ 1162 h 2322"/>
              <a:gd name="T22" fmla="*/ 1704 w 2322"/>
              <a:gd name="T23" fmla="*/ 619 h 2322"/>
              <a:gd name="T24" fmla="*/ 1160 w 2322"/>
              <a:gd name="T25" fmla="*/ 394 h 2322"/>
              <a:gd name="T26" fmla="*/ 616 w 2322"/>
              <a:gd name="T27" fmla="*/ 619 h 2322"/>
              <a:gd name="T28" fmla="*/ 391 w 2322"/>
              <a:gd name="T29" fmla="*/ 1162 h 2322"/>
              <a:gd name="T30" fmla="*/ 584 w 2322"/>
              <a:gd name="T31" fmla="*/ 1669 h 2322"/>
              <a:gd name="T32" fmla="*/ 455 w 2322"/>
              <a:gd name="T33" fmla="*/ 1798 h 2322"/>
              <a:gd name="T34" fmla="*/ 455 w 2322"/>
              <a:gd name="T35" fmla="*/ 1798 h 2322"/>
              <a:gd name="T36" fmla="*/ 524 w 2322"/>
              <a:gd name="T37" fmla="*/ 1866 h 2322"/>
              <a:gd name="T38" fmla="*/ 524 w 2322"/>
              <a:gd name="T39" fmla="*/ 1866 h 2322"/>
              <a:gd name="T40" fmla="*/ 653 w 2322"/>
              <a:gd name="T41" fmla="*/ 1737 h 2322"/>
              <a:gd name="T42" fmla="*/ 1160 w 2322"/>
              <a:gd name="T43" fmla="*/ 1930 h 2322"/>
              <a:gd name="T44" fmla="*/ 1667 w 2322"/>
              <a:gd name="T45" fmla="*/ 1737 h 2322"/>
              <a:gd name="T46" fmla="*/ 1796 w 2322"/>
              <a:gd name="T47" fmla="*/ 1866 h 2322"/>
              <a:gd name="T48" fmla="*/ 1796 w 2322"/>
              <a:gd name="T49" fmla="*/ 1866 h 2322"/>
              <a:gd name="T50" fmla="*/ 1865 w 2322"/>
              <a:gd name="T51" fmla="*/ 1798 h 2322"/>
              <a:gd name="T52" fmla="*/ 1869 w 2322"/>
              <a:gd name="T53" fmla="*/ 1798 h 2322"/>
              <a:gd name="T54" fmla="*/ 1736 w 2322"/>
              <a:gd name="T55" fmla="*/ 1669 h 2322"/>
              <a:gd name="T56" fmla="*/ 1929 w 2322"/>
              <a:gd name="T57" fmla="*/ 1162 h 2322"/>
              <a:gd name="T58" fmla="*/ 1828 w 2322"/>
              <a:gd name="T59" fmla="*/ 1162 h 2322"/>
              <a:gd name="T60" fmla="*/ 1160 w 2322"/>
              <a:gd name="T61" fmla="*/ 1830 h 2322"/>
              <a:gd name="T62" fmla="*/ 492 w 2322"/>
              <a:gd name="T63" fmla="*/ 1162 h 2322"/>
              <a:gd name="T64" fmla="*/ 1160 w 2322"/>
              <a:gd name="T65" fmla="*/ 495 h 2322"/>
              <a:gd name="T66" fmla="*/ 1828 w 2322"/>
              <a:gd name="T67" fmla="*/ 1162 h 2322"/>
              <a:gd name="T68" fmla="*/ 1160 w 2322"/>
              <a:gd name="T69" fmla="*/ 634 h 2322"/>
              <a:gd name="T70" fmla="*/ 632 w 2322"/>
              <a:gd name="T71" fmla="*/ 1161 h 2322"/>
              <a:gd name="T72" fmla="*/ 1160 w 2322"/>
              <a:gd name="T73" fmla="*/ 1689 h 2322"/>
              <a:gd name="T74" fmla="*/ 1688 w 2322"/>
              <a:gd name="T75" fmla="*/ 1161 h 2322"/>
              <a:gd name="T76" fmla="*/ 1160 w 2322"/>
              <a:gd name="T77" fmla="*/ 634 h 2322"/>
              <a:gd name="T78" fmla="*/ 1588 w 2322"/>
              <a:gd name="T79" fmla="*/ 1161 h 2322"/>
              <a:gd name="T80" fmla="*/ 1160 w 2322"/>
              <a:gd name="T81" fmla="*/ 1589 h 2322"/>
              <a:gd name="T82" fmla="*/ 732 w 2322"/>
              <a:gd name="T83" fmla="*/ 1161 h 2322"/>
              <a:gd name="T84" fmla="*/ 1160 w 2322"/>
              <a:gd name="T85" fmla="*/ 733 h 2322"/>
              <a:gd name="T86" fmla="*/ 1588 w 2322"/>
              <a:gd name="T87" fmla="*/ 1161 h 2322"/>
              <a:gd name="T88" fmla="*/ 0 w 2322"/>
              <a:gd name="T89" fmla="*/ 0 h 2322"/>
              <a:gd name="T90" fmla="*/ 0 w 2322"/>
              <a:gd name="T91" fmla="*/ 2322 h 2322"/>
              <a:gd name="T92" fmla="*/ 2322 w 2322"/>
              <a:gd name="T93" fmla="*/ 2322 h 2322"/>
              <a:gd name="T94" fmla="*/ 2322 w 2322"/>
              <a:gd name="T95" fmla="*/ 0 h 2322"/>
              <a:gd name="T96" fmla="*/ 0 w 2322"/>
              <a:gd name="T97" fmla="*/ 0 h 2322"/>
              <a:gd name="T98" fmla="*/ 0 w 2322"/>
              <a:gd name="T99" fmla="*/ 0 h 2322"/>
              <a:gd name="T100" fmla="*/ 2232 w 2322"/>
              <a:gd name="T101" fmla="*/ 2231 h 2322"/>
              <a:gd name="T102" fmla="*/ 90 w 2322"/>
              <a:gd name="T103" fmla="*/ 2231 h 2322"/>
              <a:gd name="T104" fmla="*/ 90 w 2322"/>
              <a:gd name="T105" fmla="*/ 91 h 2322"/>
              <a:gd name="T106" fmla="*/ 2232 w 2322"/>
              <a:gd name="T107" fmla="*/ 91 h 2322"/>
              <a:gd name="T108" fmla="*/ 2232 w 2322"/>
              <a:gd name="T109" fmla="*/ 2231 h 2322"/>
              <a:gd name="T110" fmla="*/ 2232 w 2322"/>
              <a:gd name="T111" fmla="*/ 2231 h 2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22" h="2322">
                <a:moveTo>
                  <a:pt x="1160" y="905"/>
                </a:moveTo>
                <a:cubicBezTo>
                  <a:pt x="1020" y="905"/>
                  <a:pt x="904" y="1022"/>
                  <a:pt x="904" y="1162"/>
                </a:cubicBezTo>
                <a:cubicBezTo>
                  <a:pt x="904" y="1303"/>
                  <a:pt x="1020" y="1419"/>
                  <a:pt x="1160" y="1419"/>
                </a:cubicBezTo>
                <a:cubicBezTo>
                  <a:pt x="1300" y="1419"/>
                  <a:pt x="1416" y="1303"/>
                  <a:pt x="1416" y="1162"/>
                </a:cubicBezTo>
                <a:cubicBezTo>
                  <a:pt x="1416" y="1022"/>
                  <a:pt x="1300" y="905"/>
                  <a:pt x="1160" y="905"/>
                </a:cubicBezTo>
                <a:close/>
                <a:moveTo>
                  <a:pt x="1316" y="1162"/>
                </a:moveTo>
                <a:cubicBezTo>
                  <a:pt x="1316" y="1251"/>
                  <a:pt x="1248" y="1319"/>
                  <a:pt x="1160" y="1319"/>
                </a:cubicBezTo>
                <a:cubicBezTo>
                  <a:pt x="1072" y="1319"/>
                  <a:pt x="1004" y="1251"/>
                  <a:pt x="1004" y="1162"/>
                </a:cubicBezTo>
                <a:cubicBezTo>
                  <a:pt x="1004" y="1074"/>
                  <a:pt x="1072" y="1006"/>
                  <a:pt x="1160" y="1006"/>
                </a:cubicBezTo>
                <a:cubicBezTo>
                  <a:pt x="1248" y="1006"/>
                  <a:pt x="1316" y="1074"/>
                  <a:pt x="1316" y="1162"/>
                </a:cubicBezTo>
                <a:close/>
                <a:moveTo>
                  <a:pt x="1929" y="1162"/>
                </a:moveTo>
                <a:cubicBezTo>
                  <a:pt x="1929" y="957"/>
                  <a:pt x="1849" y="764"/>
                  <a:pt x="1704" y="619"/>
                </a:cubicBezTo>
                <a:cubicBezTo>
                  <a:pt x="1559" y="475"/>
                  <a:pt x="1365" y="394"/>
                  <a:pt x="1160" y="394"/>
                </a:cubicBezTo>
                <a:cubicBezTo>
                  <a:pt x="955" y="394"/>
                  <a:pt x="761" y="475"/>
                  <a:pt x="616" y="619"/>
                </a:cubicBezTo>
                <a:cubicBezTo>
                  <a:pt x="471" y="764"/>
                  <a:pt x="391" y="957"/>
                  <a:pt x="391" y="1162"/>
                </a:cubicBezTo>
                <a:cubicBezTo>
                  <a:pt x="391" y="1347"/>
                  <a:pt x="459" y="1528"/>
                  <a:pt x="584" y="1669"/>
                </a:cubicBezTo>
                <a:cubicBezTo>
                  <a:pt x="455" y="1798"/>
                  <a:pt x="455" y="1798"/>
                  <a:pt x="455" y="1798"/>
                </a:cubicBezTo>
                <a:cubicBezTo>
                  <a:pt x="455" y="1798"/>
                  <a:pt x="455" y="1798"/>
                  <a:pt x="455" y="1798"/>
                </a:cubicBezTo>
                <a:cubicBezTo>
                  <a:pt x="524" y="1866"/>
                  <a:pt x="524" y="1866"/>
                  <a:pt x="524" y="1866"/>
                </a:cubicBezTo>
                <a:cubicBezTo>
                  <a:pt x="524" y="1866"/>
                  <a:pt x="524" y="1866"/>
                  <a:pt x="524" y="1866"/>
                </a:cubicBezTo>
                <a:cubicBezTo>
                  <a:pt x="653" y="1737"/>
                  <a:pt x="653" y="1737"/>
                  <a:pt x="653" y="1737"/>
                </a:cubicBezTo>
                <a:cubicBezTo>
                  <a:pt x="794" y="1862"/>
                  <a:pt x="975" y="1930"/>
                  <a:pt x="1160" y="1930"/>
                </a:cubicBezTo>
                <a:cubicBezTo>
                  <a:pt x="1345" y="1930"/>
                  <a:pt x="1526" y="1862"/>
                  <a:pt x="1667" y="1737"/>
                </a:cubicBezTo>
                <a:cubicBezTo>
                  <a:pt x="1796" y="1866"/>
                  <a:pt x="1796" y="1866"/>
                  <a:pt x="1796" y="1866"/>
                </a:cubicBezTo>
                <a:cubicBezTo>
                  <a:pt x="1796" y="1866"/>
                  <a:pt x="1796" y="1866"/>
                  <a:pt x="1796" y="1866"/>
                </a:cubicBezTo>
                <a:cubicBezTo>
                  <a:pt x="1865" y="1798"/>
                  <a:pt x="1865" y="1798"/>
                  <a:pt x="1865" y="1798"/>
                </a:cubicBezTo>
                <a:cubicBezTo>
                  <a:pt x="1869" y="1798"/>
                  <a:pt x="1869" y="1798"/>
                  <a:pt x="1869" y="1798"/>
                </a:cubicBezTo>
                <a:cubicBezTo>
                  <a:pt x="1736" y="1669"/>
                  <a:pt x="1736" y="1669"/>
                  <a:pt x="1736" y="1669"/>
                </a:cubicBezTo>
                <a:cubicBezTo>
                  <a:pt x="1861" y="1528"/>
                  <a:pt x="1929" y="1347"/>
                  <a:pt x="1929" y="1162"/>
                </a:cubicBezTo>
                <a:close/>
                <a:moveTo>
                  <a:pt x="1828" y="1162"/>
                </a:moveTo>
                <a:cubicBezTo>
                  <a:pt x="1828" y="1532"/>
                  <a:pt x="1530" y="1830"/>
                  <a:pt x="1160" y="1830"/>
                </a:cubicBezTo>
                <a:cubicBezTo>
                  <a:pt x="790" y="1830"/>
                  <a:pt x="492" y="1532"/>
                  <a:pt x="492" y="1162"/>
                </a:cubicBezTo>
                <a:cubicBezTo>
                  <a:pt x="492" y="792"/>
                  <a:pt x="790" y="495"/>
                  <a:pt x="1160" y="495"/>
                </a:cubicBezTo>
                <a:cubicBezTo>
                  <a:pt x="1530" y="495"/>
                  <a:pt x="1828" y="792"/>
                  <a:pt x="1828" y="1162"/>
                </a:cubicBezTo>
                <a:close/>
                <a:moveTo>
                  <a:pt x="1160" y="634"/>
                </a:moveTo>
                <a:cubicBezTo>
                  <a:pt x="869" y="634"/>
                  <a:pt x="632" y="870"/>
                  <a:pt x="632" y="1161"/>
                </a:cubicBezTo>
                <a:cubicBezTo>
                  <a:pt x="632" y="1452"/>
                  <a:pt x="869" y="1689"/>
                  <a:pt x="1160" y="1689"/>
                </a:cubicBezTo>
                <a:cubicBezTo>
                  <a:pt x="1451" y="1689"/>
                  <a:pt x="1688" y="1452"/>
                  <a:pt x="1688" y="1161"/>
                </a:cubicBezTo>
                <a:cubicBezTo>
                  <a:pt x="1688" y="870"/>
                  <a:pt x="1451" y="634"/>
                  <a:pt x="1160" y="634"/>
                </a:cubicBezTo>
                <a:close/>
                <a:moveTo>
                  <a:pt x="1588" y="1161"/>
                </a:moveTo>
                <a:cubicBezTo>
                  <a:pt x="1588" y="1398"/>
                  <a:pt x="1397" y="1589"/>
                  <a:pt x="1160" y="1589"/>
                </a:cubicBezTo>
                <a:cubicBezTo>
                  <a:pt x="923" y="1589"/>
                  <a:pt x="732" y="1398"/>
                  <a:pt x="732" y="1161"/>
                </a:cubicBezTo>
                <a:cubicBezTo>
                  <a:pt x="732" y="924"/>
                  <a:pt x="923" y="733"/>
                  <a:pt x="1160" y="733"/>
                </a:cubicBezTo>
                <a:cubicBezTo>
                  <a:pt x="1397" y="733"/>
                  <a:pt x="1588" y="924"/>
                  <a:pt x="1588" y="1161"/>
                </a:cubicBezTo>
                <a:close/>
                <a:moveTo>
                  <a:pt x="0" y="0"/>
                </a:moveTo>
                <a:cubicBezTo>
                  <a:pt x="0" y="2322"/>
                  <a:pt x="0" y="2322"/>
                  <a:pt x="0" y="2322"/>
                </a:cubicBezTo>
                <a:cubicBezTo>
                  <a:pt x="2322" y="2322"/>
                  <a:pt x="2322" y="2322"/>
                  <a:pt x="2322" y="2322"/>
                </a:cubicBezTo>
                <a:cubicBezTo>
                  <a:pt x="2322" y="0"/>
                  <a:pt x="2322" y="0"/>
                  <a:pt x="2322" y="0"/>
                </a:cubicBezTo>
                <a:cubicBezTo>
                  <a:pt x="0" y="0"/>
                  <a:pt x="0" y="0"/>
                  <a:pt x="0" y="0"/>
                </a:cubicBezTo>
                <a:cubicBezTo>
                  <a:pt x="0" y="0"/>
                  <a:pt x="0" y="0"/>
                  <a:pt x="0" y="0"/>
                </a:cubicBezTo>
                <a:close/>
                <a:moveTo>
                  <a:pt x="2232" y="2231"/>
                </a:moveTo>
                <a:cubicBezTo>
                  <a:pt x="90" y="2231"/>
                  <a:pt x="90" y="2231"/>
                  <a:pt x="90" y="2231"/>
                </a:cubicBezTo>
                <a:cubicBezTo>
                  <a:pt x="90" y="91"/>
                  <a:pt x="90" y="91"/>
                  <a:pt x="90" y="91"/>
                </a:cubicBezTo>
                <a:cubicBezTo>
                  <a:pt x="2232" y="91"/>
                  <a:pt x="2232" y="91"/>
                  <a:pt x="2232" y="91"/>
                </a:cubicBezTo>
                <a:cubicBezTo>
                  <a:pt x="2232" y="2231"/>
                  <a:pt x="2232" y="2231"/>
                  <a:pt x="2232" y="2231"/>
                </a:cubicBezTo>
                <a:cubicBezTo>
                  <a:pt x="2232" y="2231"/>
                  <a:pt x="2232" y="2231"/>
                  <a:pt x="2232" y="2231"/>
                </a:cubicBezTo>
                <a:close/>
              </a:path>
            </a:pathLst>
          </a:custGeom>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75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6" name="Arrow: Down 15">
            <a:extLst>
              <a:ext uri="{FF2B5EF4-FFF2-40B4-BE49-F238E27FC236}">
                <a16:creationId xmlns:a16="http://schemas.microsoft.com/office/drawing/2014/main" id="{D428C65C-D959-49EC-9698-70692580C6B8}"/>
              </a:ext>
            </a:extLst>
          </p:cNvPr>
          <p:cNvSpPr/>
          <p:nvPr/>
        </p:nvSpPr>
        <p:spPr>
          <a:xfrm>
            <a:off x="1811684" y="3731972"/>
            <a:ext cx="484632" cy="619185"/>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n w="0"/>
              <a:solidFill>
                <a:schemeClr val="tx1"/>
              </a:solidFill>
              <a:effectLst>
                <a:outerShdw blurRad="38100" dist="19050" dir="2700000" algn="tl" rotWithShape="0">
                  <a:schemeClr val="dk1">
                    <a:alpha val="40000"/>
                  </a:schemeClr>
                </a:outerShdw>
              </a:effectLst>
            </a:endParaRPr>
          </a:p>
        </p:txBody>
      </p:sp>
      <p:pic>
        <p:nvPicPr>
          <p:cNvPr id="15" name="Audio 14">
            <a:hlinkClick r:id="" action="ppaction://media"/>
            <a:extLst>
              <a:ext uri="{FF2B5EF4-FFF2-40B4-BE49-F238E27FC236}">
                <a16:creationId xmlns:a16="http://schemas.microsoft.com/office/drawing/2014/main" id="{06BDE446-A3AE-D642-E475-EE4310A9A5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01528144"/>
      </p:ext>
    </p:extLst>
  </p:cSld>
  <p:clrMapOvr>
    <a:masterClrMapping/>
  </p:clrMapOvr>
  <mc:AlternateContent xmlns:mc="http://schemas.openxmlformats.org/markup-compatibility/2006" xmlns:p14="http://schemas.microsoft.com/office/powerpoint/2010/main">
    <mc:Choice Requires="p14">
      <p:transition spd="slow" p14:dur="2000" advTm="50422"/>
    </mc:Choice>
    <mc:Fallback xmlns="">
      <p:transition spd="slow" advTm="50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FAD860-B60D-47E6-CE90-24A5358927F5}"/>
              </a:ext>
            </a:extLst>
          </p:cNvPr>
          <p:cNvSpPr>
            <a:spLocks noGrp="1"/>
          </p:cNvSpPr>
          <p:nvPr>
            <p:ph type="title"/>
          </p:nvPr>
        </p:nvSpPr>
        <p:spPr/>
        <p:txBody>
          <a:bodyPr>
            <a:normAutofit/>
          </a:bodyPr>
          <a:lstStyle/>
          <a:p>
            <a:r>
              <a:rPr lang="en-US" sz="2400" dirty="0"/>
              <a:t>Questions? Contact us at RASupport@martinspoint.org</a:t>
            </a:r>
            <a:br>
              <a:rPr lang="en-US" sz="2400" dirty="0"/>
            </a:br>
            <a:endParaRPr lang="en-US" sz="2400" dirty="0"/>
          </a:p>
        </p:txBody>
      </p:sp>
      <p:pic>
        <p:nvPicPr>
          <p:cNvPr id="5" name="Audio 4">
            <a:hlinkClick r:id="" action="ppaction://media"/>
            <a:extLst>
              <a:ext uri="{FF2B5EF4-FFF2-40B4-BE49-F238E27FC236}">
                <a16:creationId xmlns:a16="http://schemas.microsoft.com/office/drawing/2014/main" id="{84B2AC8F-5403-5CB1-9A4F-381BC6FDE0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37755646"/>
      </p:ext>
    </p:extLst>
  </p:cSld>
  <p:clrMapOvr>
    <a:masterClrMapping/>
  </p:clrMapOvr>
  <mc:AlternateContent xmlns:mc="http://schemas.openxmlformats.org/markup-compatibility/2006" xmlns:p14="http://schemas.microsoft.com/office/powerpoint/2010/main">
    <mc:Choice Requires="p14">
      <p:transition spd="slow" p14:dur="2000" advTm="20126"/>
    </mc:Choice>
    <mc:Fallback xmlns="">
      <p:transition spd="slow" advTm="2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6703B-E793-1841-4F92-EDBC9D75F6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8A2CF7-7004-F5AF-2976-DD1B261D4857}"/>
              </a:ext>
            </a:extLst>
          </p:cNvPr>
          <p:cNvSpPr>
            <a:spLocks noGrp="1"/>
          </p:cNvSpPr>
          <p:nvPr>
            <p:ph type="title"/>
          </p:nvPr>
        </p:nvSpPr>
        <p:spPr/>
        <p:txBody>
          <a:bodyPr/>
          <a:lstStyle/>
          <a:p>
            <a:r>
              <a:rPr lang="en-US" dirty="0"/>
              <a:t>Risk Adjustment 101</a:t>
            </a:r>
          </a:p>
        </p:txBody>
      </p:sp>
      <p:sp>
        <p:nvSpPr>
          <p:cNvPr id="4" name="Slide Number Placeholder 3">
            <a:extLst>
              <a:ext uri="{FF2B5EF4-FFF2-40B4-BE49-F238E27FC236}">
                <a16:creationId xmlns:a16="http://schemas.microsoft.com/office/drawing/2014/main" id="{59E6460F-5B79-8C73-FBC1-6785B44E41BE}"/>
              </a:ext>
            </a:extLst>
          </p:cNvPr>
          <p:cNvSpPr>
            <a:spLocks noGrp="1"/>
          </p:cNvSpPr>
          <p:nvPr>
            <p:ph type="sldNum" sz="quarter" idx="10"/>
          </p:nvPr>
        </p:nvSpPr>
        <p:spPr/>
        <p:txBody>
          <a:bodyPr/>
          <a:lstStyle/>
          <a:p>
            <a:fld id="{660AD0E0-DF68-E742-B4F8-07D68D50E5A6}" type="slidenum">
              <a:rPr lang="en-US" smtClean="0"/>
              <a:pPr/>
              <a:t>2</a:t>
            </a:fld>
            <a:endParaRPr lang="en-US" dirty="0"/>
          </a:p>
        </p:txBody>
      </p:sp>
      <p:sp>
        <p:nvSpPr>
          <p:cNvPr id="8" name="TextBox 7">
            <a:extLst>
              <a:ext uri="{FF2B5EF4-FFF2-40B4-BE49-F238E27FC236}">
                <a16:creationId xmlns:a16="http://schemas.microsoft.com/office/drawing/2014/main" id="{88848F83-07A5-07AB-9380-60E1D8565ABA}"/>
              </a:ext>
            </a:extLst>
          </p:cNvPr>
          <p:cNvSpPr txBox="1"/>
          <p:nvPr/>
        </p:nvSpPr>
        <p:spPr>
          <a:xfrm>
            <a:off x="1315232" y="943238"/>
            <a:ext cx="9680427" cy="5601533"/>
          </a:xfrm>
          <a:prstGeom prst="rect">
            <a:avLst/>
          </a:prstGeom>
          <a:noFill/>
        </p:spPr>
        <p:txBody>
          <a:bodyPr wrap="square">
            <a:spAutoFit/>
          </a:bodyPr>
          <a:lstStyle/>
          <a:p>
            <a:pPr algn="l"/>
            <a:r>
              <a:rPr lang="en-US" sz="2000" b="1" i="0" dirty="0">
                <a:solidFill>
                  <a:srgbClr val="262626"/>
                </a:solidFill>
                <a:effectLst/>
                <a:latin typeface="public_sans"/>
              </a:rPr>
              <a:t>Risk Adjustment:  </a:t>
            </a:r>
            <a:r>
              <a:rPr lang="en-US" sz="2000" b="0" i="0" dirty="0">
                <a:solidFill>
                  <a:srgbClr val="262626"/>
                </a:solidFill>
                <a:effectLst/>
                <a:latin typeface="public_sans"/>
              </a:rPr>
              <a:t>A way for CMS to calculate what to pay a health plan based on a patient’s health status, demographics, and their likely use of health care services and the costs of those services.</a:t>
            </a:r>
          </a:p>
          <a:p>
            <a:pPr algn="l"/>
            <a:endParaRPr lang="en-US" sz="2000" b="1" dirty="0">
              <a:solidFill>
                <a:srgbClr val="262626"/>
              </a:solidFill>
              <a:latin typeface="var(--font-lexend)"/>
            </a:endParaRPr>
          </a:p>
          <a:p>
            <a:pPr algn="l"/>
            <a:r>
              <a:rPr lang="en-US" sz="2000" b="1" i="0" dirty="0">
                <a:solidFill>
                  <a:srgbClr val="262626"/>
                </a:solidFill>
                <a:effectLst/>
                <a:latin typeface="var(--font-lexend)"/>
              </a:rPr>
              <a:t>Purpose of Risk Adjustment</a:t>
            </a:r>
            <a:r>
              <a:rPr lang="en-US" sz="2000" b="1" dirty="0">
                <a:solidFill>
                  <a:srgbClr val="262626"/>
                </a:solidFill>
                <a:latin typeface="var(--font-lexend)"/>
              </a:rPr>
              <a:t>:</a:t>
            </a:r>
            <a:endParaRPr lang="en-US" sz="2000" dirty="0"/>
          </a:p>
          <a:p>
            <a:pPr marL="285750" indent="-285750">
              <a:buFont typeface="Arial" panose="020B0604020202020204" pitchFamily="34" charset="0"/>
              <a:buChar char="•"/>
            </a:pPr>
            <a:r>
              <a:rPr lang="en-US" sz="2000" b="0" i="0" u="sng" dirty="0">
                <a:solidFill>
                  <a:srgbClr val="262626"/>
                </a:solidFill>
                <a:effectLst/>
                <a:latin typeface="public_sans"/>
              </a:rPr>
              <a:t>Risk Adjustment</a:t>
            </a:r>
            <a:r>
              <a:rPr lang="en-US" sz="2000" b="0" i="0" dirty="0">
                <a:solidFill>
                  <a:srgbClr val="262626"/>
                </a:solidFill>
                <a:effectLst/>
                <a:latin typeface="public_sans"/>
              </a:rPr>
              <a:t> is used to estimate the cost to treat a patient in a given year, based on the patient’s specific health needs.</a:t>
            </a:r>
          </a:p>
          <a:p>
            <a:pPr marL="285750" indent="-285750">
              <a:buFont typeface="Arial" panose="020B0604020202020204" pitchFamily="34" charset="0"/>
              <a:buChar char="•"/>
            </a:pPr>
            <a:r>
              <a:rPr lang="en-US" sz="2000" b="0" i="0" u="sng" dirty="0">
                <a:solidFill>
                  <a:srgbClr val="262626"/>
                </a:solidFill>
                <a:effectLst/>
                <a:latin typeface="public_sans"/>
              </a:rPr>
              <a:t>Risk Adjustment</a:t>
            </a:r>
            <a:r>
              <a:rPr lang="en-US" sz="2000" b="0" i="0" dirty="0">
                <a:solidFill>
                  <a:srgbClr val="262626"/>
                </a:solidFill>
                <a:effectLst/>
                <a:latin typeface="public_sans"/>
              </a:rPr>
              <a:t> is a way to help make sure health plans are paid fairly for the beneficiaries they cover – plans get paid more for members who have more health problems than for healthy patients who may not need as many services.</a:t>
            </a:r>
          </a:p>
          <a:p>
            <a:pPr marL="285750" indent="-285750">
              <a:buFont typeface="Arial" panose="020B0604020202020204" pitchFamily="34" charset="0"/>
              <a:buChar char="•"/>
            </a:pPr>
            <a:r>
              <a:rPr lang="en-US" sz="2000" b="0" i="0" u="sng" dirty="0">
                <a:solidFill>
                  <a:srgbClr val="262626"/>
                </a:solidFill>
                <a:effectLst/>
                <a:latin typeface="public_sans"/>
              </a:rPr>
              <a:t>Risk Adjustment</a:t>
            </a:r>
            <a:r>
              <a:rPr lang="en-US" sz="2000" b="0" i="0" dirty="0">
                <a:solidFill>
                  <a:srgbClr val="262626"/>
                </a:solidFill>
                <a:effectLst/>
                <a:latin typeface="public_sans"/>
              </a:rPr>
              <a:t> evens the playing field, recognizing that not all patients are the same, so that providers are able to treat patients with different health care needs and not just healthier, less costly patients.</a:t>
            </a:r>
          </a:p>
          <a:p>
            <a:endParaRPr lang="en-US" sz="2000" dirty="0">
              <a:solidFill>
                <a:srgbClr val="262626"/>
              </a:solidFill>
              <a:effectLst/>
              <a:latin typeface="public_sans"/>
              <a:ea typeface="Aptos" panose="020B0004020202020204" pitchFamily="34" charset="0"/>
              <a:cs typeface="Aptos" panose="020B0004020202020204" pitchFamily="34" charset="0"/>
            </a:endParaRPr>
          </a:p>
          <a:p>
            <a:r>
              <a:rPr lang="en-US" sz="2000" b="1" i="0" dirty="0">
                <a:solidFill>
                  <a:srgbClr val="262626"/>
                </a:solidFill>
                <a:effectLst/>
                <a:latin typeface="public_sans"/>
              </a:rPr>
              <a:t>Risk Score:</a:t>
            </a:r>
            <a:r>
              <a:rPr lang="en-US" sz="2000" b="0" i="0" dirty="0">
                <a:solidFill>
                  <a:srgbClr val="262626"/>
                </a:solidFill>
                <a:effectLst/>
                <a:latin typeface="public_sans"/>
              </a:rPr>
              <a:t> A number representing the predicted cost of treating a specific patient or group of patients compared to the average Medicare patient, based on certain characteristics and health conditions</a:t>
            </a:r>
            <a:r>
              <a:rPr lang="en-US" b="0" i="0" dirty="0">
                <a:solidFill>
                  <a:srgbClr val="262626"/>
                </a:solidFill>
                <a:effectLst/>
                <a:latin typeface="public_sans"/>
              </a:rPr>
              <a:t>.</a:t>
            </a:r>
          </a:p>
          <a:p>
            <a:pPr marL="285750" indent="-285750">
              <a:buFont typeface="Arial" panose="020B0604020202020204" pitchFamily="34" charset="0"/>
              <a:buChar char="•"/>
            </a:pP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34" name="Audio 33">
            <a:hlinkClick r:id="" action="ppaction://media"/>
            <a:extLst>
              <a:ext uri="{FF2B5EF4-FFF2-40B4-BE49-F238E27FC236}">
                <a16:creationId xmlns:a16="http://schemas.microsoft.com/office/drawing/2014/main" id="{5636B974-64A9-885C-4B0C-55A2C0C93B7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95987295"/>
      </p:ext>
    </p:extLst>
  </p:cSld>
  <p:clrMapOvr>
    <a:masterClrMapping/>
  </p:clrMapOvr>
  <mc:AlternateContent xmlns:mc="http://schemas.openxmlformats.org/markup-compatibility/2006" xmlns:p14="http://schemas.microsoft.com/office/powerpoint/2010/main">
    <mc:Choice Requires="p14">
      <p:transition spd="slow" p14:dur="2000" advTm="59729"/>
    </mc:Choice>
    <mc:Fallback xmlns="">
      <p:transition spd="slow" advTm="59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21145A-E953-68BB-1B7F-8F8BB8C4403F}"/>
              </a:ext>
            </a:extLst>
          </p:cNvPr>
          <p:cNvSpPr>
            <a:spLocks noGrp="1"/>
          </p:cNvSpPr>
          <p:nvPr>
            <p:ph type="title"/>
          </p:nvPr>
        </p:nvSpPr>
        <p:spPr/>
        <p:txBody>
          <a:bodyPr/>
          <a:lstStyle/>
          <a:p>
            <a:r>
              <a:rPr lang="en-US" dirty="0"/>
              <a:t>How does Martin’s Point utilize Risk Adjustment?</a:t>
            </a:r>
          </a:p>
        </p:txBody>
      </p:sp>
      <p:sp>
        <p:nvSpPr>
          <p:cNvPr id="5" name="Slide Number Placeholder 4">
            <a:extLst>
              <a:ext uri="{FF2B5EF4-FFF2-40B4-BE49-F238E27FC236}">
                <a16:creationId xmlns:a16="http://schemas.microsoft.com/office/drawing/2014/main" id="{A16DFB6D-27FE-E20A-16C0-8BDB7CF7311A}"/>
              </a:ext>
            </a:extLst>
          </p:cNvPr>
          <p:cNvSpPr>
            <a:spLocks noGrp="1"/>
          </p:cNvSpPr>
          <p:nvPr>
            <p:ph type="sldNum" sz="quarter" idx="10"/>
          </p:nvPr>
        </p:nvSpPr>
        <p:spPr/>
        <p:txBody>
          <a:bodyPr/>
          <a:lstStyle/>
          <a:p>
            <a:fld id="{660AD0E0-DF68-E742-B4F8-07D68D50E5A6}" type="slidenum">
              <a:rPr lang="en-US" smtClean="0"/>
              <a:pPr/>
              <a:t>3</a:t>
            </a:fld>
            <a:endParaRPr lang="en-US" dirty="0"/>
          </a:p>
        </p:txBody>
      </p:sp>
      <p:graphicFrame>
        <p:nvGraphicFramePr>
          <p:cNvPr id="8" name="Diagram 7">
            <a:extLst>
              <a:ext uri="{FF2B5EF4-FFF2-40B4-BE49-F238E27FC236}">
                <a16:creationId xmlns:a16="http://schemas.microsoft.com/office/drawing/2014/main" id="{29E45030-0518-D9EF-31DA-0A2C49AE0663}"/>
              </a:ext>
            </a:extLst>
          </p:cNvPr>
          <p:cNvGraphicFramePr/>
          <p:nvPr>
            <p:extLst>
              <p:ext uri="{D42A27DB-BD31-4B8C-83A1-F6EECF244321}">
                <p14:modId xmlns:p14="http://schemas.microsoft.com/office/powerpoint/2010/main" val="297174888"/>
              </p:ext>
            </p:extLst>
          </p:nvPr>
        </p:nvGraphicFramePr>
        <p:xfrm>
          <a:off x="1113536" y="1109470"/>
          <a:ext cx="9964928" cy="52913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9" name="Audio 18">
            <a:hlinkClick r:id="" action="ppaction://media"/>
            <a:extLst>
              <a:ext uri="{FF2B5EF4-FFF2-40B4-BE49-F238E27FC236}">
                <a16:creationId xmlns:a16="http://schemas.microsoft.com/office/drawing/2014/main" id="{6C72CA60-8BAE-655D-C0F5-ACD07A8745E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21644350"/>
      </p:ext>
    </p:extLst>
  </p:cSld>
  <p:clrMapOvr>
    <a:masterClrMapping/>
  </p:clrMapOvr>
  <mc:AlternateContent xmlns:mc="http://schemas.openxmlformats.org/markup-compatibility/2006" xmlns:p14="http://schemas.microsoft.com/office/powerpoint/2010/main">
    <mc:Choice Requires="p14">
      <p:transition spd="slow" p14:dur="2000" advTm="71202"/>
    </mc:Choice>
    <mc:Fallback xmlns="">
      <p:transition spd="slow" advTm="7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8D2D4B28-07A1-A5D3-3422-F7CFF945A79E}"/>
              </a:ext>
            </a:extLst>
          </p:cNvPr>
          <p:cNvGraphicFramePr>
            <a:graphicFrameLocks noGrp="1"/>
          </p:cNvGraphicFramePr>
          <p:nvPr>
            <p:ph sz="half" idx="2"/>
          </p:nvPr>
        </p:nvGraphicFramePr>
        <p:xfrm>
          <a:off x="-1316736" y="1072260"/>
          <a:ext cx="10070592" cy="54863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a:extLst>
              <a:ext uri="{FF2B5EF4-FFF2-40B4-BE49-F238E27FC236}">
                <a16:creationId xmlns:a16="http://schemas.microsoft.com/office/drawing/2014/main" id="{99190CFB-8775-1861-76A6-B2191ABBB829}"/>
              </a:ext>
            </a:extLst>
          </p:cNvPr>
          <p:cNvSpPr>
            <a:spLocks noGrp="1"/>
          </p:cNvSpPr>
          <p:nvPr>
            <p:ph type="title"/>
          </p:nvPr>
        </p:nvSpPr>
        <p:spPr/>
        <p:txBody>
          <a:bodyPr/>
          <a:lstStyle/>
          <a:p>
            <a:r>
              <a:rPr lang="en-US" dirty="0"/>
              <a:t>Medicare Risk Score Calculation</a:t>
            </a:r>
          </a:p>
        </p:txBody>
      </p:sp>
      <p:sp>
        <p:nvSpPr>
          <p:cNvPr id="5" name="Slide Number Placeholder 4">
            <a:extLst>
              <a:ext uri="{FF2B5EF4-FFF2-40B4-BE49-F238E27FC236}">
                <a16:creationId xmlns:a16="http://schemas.microsoft.com/office/drawing/2014/main" id="{86EC27F4-FB82-87D3-5C29-4A105496DF04}"/>
              </a:ext>
            </a:extLst>
          </p:cNvPr>
          <p:cNvSpPr>
            <a:spLocks noGrp="1"/>
          </p:cNvSpPr>
          <p:nvPr>
            <p:ph type="sldNum" sz="quarter" idx="10"/>
          </p:nvPr>
        </p:nvSpPr>
        <p:spPr/>
        <p:txBody>
          <a:bodyPr/>
          <a:lstStyle/>
          <a:p>
            <a:fld id="{660AD0E0-DF68-E742-B4F8-07D68D50E5A6}" type="slidenum">
              <a:rPr lang="en-US" smtClean="0"/>
              <a:pPr/>
              <a:t>4</a:t>
            </a:fld>
            <a:endParaRPr lang="en-US" dirty="0"/>
          </a:p>
        </p:txBody>
      </p:sp>
      <p:sp>
        <p:nvSpPr>
          <p:cNvPr id="7" name="TextBox 6">
            <a:extLst>
              <a:ext uri="{FF2B5EF4-FFF2-40B4-BE49-F238E27FC236}">
                <a16:creationId xmlns:a16="http://schemas.microsoft.com/office/drawing/2014/main" id="{EB635002-5B50-48D7-22A3-156F1484BA0A}"/>
              </a:ext>
            </a:extLst>
          </p:cNvPr>
          <p:cNvSpPr txBox="1"/>
          <p:nvPr/>
        </p:nvSpPr>
        <p:spPr>
          <a:xfrm>
            <a:off x="7839456" y="1816608"/>
            <a:ext cx="3925824" cy="3108543"/>
          </a:xfrm>
          <a:prstGeom prst="rect">
            <a:avLst/>
          </a:prstGeom>
          <a:noFill/>
        </p:spPr>
        <p:txBody>
          <a:bodyPr wrap="square" rtlCol="0">
            <a:spAutoFit/>
          </a:bodyPr>
          <a:lstStyle/>
          <a:p>
            <a:r>
              <a:rPr lang="en-US" sz="2800" dirty="0"/>
              <a:t>Risk Adjustment begins at the point of care.</a:t>
            </a:r>
          </a:p>
          <a:p>
            <a:endParaRPr lang="en-US" sz="2800" dirty="0"/>
          </a:p>
          <a:p>
            <a:endParaRPr lang="en-US" sz="2800" dirty="0"/>
          </a:p>
          <a:p>
            <a:endParaRPr lang="en-US" sz="2800" dirty="0"/>
          </a:p>
          <a:p>
            <a:r>
              <a:rPr lang="en-US" sz="2800" dirty="0"/>
              <a:t>The cycle begins January 1</a:t>
            </a:r>
            <a:r>
              <a:rPr lang="en-US" sz="2800" baseline="30000" dirty="0"/>
              <a:t> </a:t>
            </a:r>
            <a:r>
              <a:rPr lang="en-US" sz="2800" dirty="0"/>
              <a:t>of each year.</a:t>
            </a:r>
          </a:p>
        </p:txBody>
      </p:sp>
      <p:pic>
        <p:nvPicPr>
          <p:cNvPr id="19" name="Audio 18">
            <a:hlinkClick r:id="" action="ppaction://media"/>
            <a:extLst>
              <a:ext uri="{FF2B5EF4-FFF2-40B4-BE49-F238E27FC236}">
                <a16:creationId xmlns:a16="http://schemas.microsoft.com/office/drawing/2014/main" id="{FC370FD3-0C4E-8070-BAC7-6301AEEB10A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91194221"/>
      </p:ext>
    </p:extLst>
  </p:cSld>
  <p:clrMapOvr>
    <a:masterClrMapping/>
  </p:clrMapOvr>
  <mc:AlternateContent xmlns:mc="http://schemas.openxmlformats.org/markup-compatibility/2006" xmlns:p14="http://schemas.microsoft.com/office/powerpoint/2010/main">
    <mc:Choice Requires="p14">
      <p:transition spd="med" p14:dur="700" advTm="40077">
        <p:fade/>
      </p:transition>
    </mc:Choice>
    <mc:Fallback xmlns="">
      <p:transition spd="med" advTm="400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AD7C-63F1-A215-0B02-ECB7900AE4B0}"/>
              </a:ext>
            </a:extLst>
          </p:cNvPr>
          <p:cNvSpPr>
            <a:spLocks noGrp="1"/>
          </p:cNvSpPr>
          <p:nvPr>
            <p:ph type="title"/>
          </p:nvPr>
        </p:nvSpPr>
        <p:spPr>
          <a:xfrm>
            <a:off x="103207" y="226420"/>
            <a:ext cx="4945715" cy="936254"/>
          </a:xfrm>
        </p:spPr>
        <p:txBody>
          <a:bodyPr vert="horz" lIns="91440" tIns="45720" rIns="91440" bIns="45720" rtlCol="0" anchor="b">
            <a:normAutofit/>
          </a:bodyPr>
          <a:lstStyle/>
          <a:p>
            <a:pPr defTabSz="914400">
              <a:lnSpc>
                <a:spcPct val="90000"/>
              </a:lnSpc>
            </a:pPr>
            <a:r>
              <a:rPr lang="en-US" sz="4000" dirty="0">
                <a:latin typeface="+mj-lt"/>
                <a:cs typeface="+mj-cs"/>
              </a:rPr>
              <a:t>What is an HCC?</a:t>
            </a:r>
          </a:p>
        </p:txBody>
      </p:sp>
      <p:sp>
        <p:nvSpPr>
          <p:cNvPr id="3" name="Content Placeholder 2">
            <a:extLst>
              <a:ext uri="{FF2B5EF4-FFF2-40B4-BE49-F238E27FC236}">
                <a16:creationId xmlns:a16="http://schemas.microsoft.com/office/drawing/2014/main" id="{C235F856-F641-1B6D-6397-020B31CAFD82}"/>
              </a:ext>
            </a:extLst>
          </p:cNvPr>
          <p:cNvSpPr>
            <a:spLocks noGrp="1"/>
          </p:cNvSpPr>
          <p:nvPr>
            <p:ph sz="half" idx="2"/>
          </p:nvPr>
        </p:nvSpPr>
        <p:spPr>
          <a:xfrm>
            <a:off x="381000" y="1314451"/>
            <a:ext cx="6477000" cy="4540440"/>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fontScale="92500" lnSpcReduction="20000"/>
          </a:bodyPr>
          <a:lstStyle/>
          <a:p>
            <a:r>
              <a:rPr lang="en-US" sz="2000" dirty="0">
                <a:solidFill>
                  <a:schemeClr val="tx1"/>
                </a:solidFill>
              </a:rPr>
              <a:t>A Hierarchical Condition Category (HCC) is a </a:t>
            </a:r>
            <a:r>
              <a:rPr lang="en-US" sz="2100" dirty="0">
                <a:solidFill>
                  <a:schemeClr val="tx1"/>
                </a:solidFill>
              </a:rPr>
              <a:t>system used to classify and group medical diagnoses into categories based on their severity and expected healthcare costs. ICD-10-CM diagnosis codes are grouped into similar disease categories and varying severity levels, and those groupings may be used to determine payment rates.</a:t>
            </a:r>
          </a:p>
          <a:p>
            <a:pPr marL="0" indent="0" defTabSz="914400">
              <a:lnSpc>
                <a:spcPct val="90000"/>
              </a:lnSpc>
              <a:spcBef>
                <a:spcPts val="400"/>
              </a:spcBef>
              <a:spcAft>
                <a:spcPts val="400"/>
              </a:spcAft>
              <a:buNone/>
            </a:pPr>
            <a:endParaRPr lang="en-US" sz="2000" dirty="0">
              <a:solidFill>
                <a:schemeClr val="tx1"/>
              </a:solidFill>
            </a:endParaRPr>
          </a:p>
          <a:p>
            <a:pPr marL="461963" lvl="1" indent="-228600" defTabSz="914400">
              <a:lnSpc>
                <a:spcPct val="90000"/>
              </a:lnSpc>
              <a:spcBef>
                <a:spcPts val="400"/>
              </a:spcBef>
              <a:spcAft>
                <a:spcPts val="400"/>
              </a:spcAft>
              <a:buFont typeface="Arial" panose="020B0604020202020204" pitchFamily="34" charset="0"/>
              <a:buChar char="•"/>
            </a:pPr>
            <a:r>
              <a:rPr lang="en-US" dirty="0">
                <a:solidFill>
                  <a:schemeClr val="tx1"/>
                </a:solidFill>
              </a:rPr>
              <a:t>CMS groups similar diagnoses into HCCs.</a:t>
            </a:r>
          </a:p>
          <a:p>
            <a:pPr marL="461963" lvl="1" indent="-228600" defTabSz="914400">
              <a:lnSpc>
                <a:spcPct val="90000"/>
              </a:lnSpc>
              <a:spcBef>
                <a:spcPts val="400"/>
              </a:spcBef>
              <a:spcAft>
                <a:spcPts val="400"/>
              </a:spcAft>
              <a:buFont typeface="Arial" panose="020B0604020202020204" pitchFamily="34" charset="0"/>
              <a:buChar char="•"/>
            </a:pPr>
            <a:r>
              <a:rPr lang="en-US" dirty="0">
                <a:solidFill>
                  <a:schemeClr val="tx1"/>
                </a:solidFill>
              </a:rPr>
              <a:t>CMS assigns a numeric code to each HCC.</a:t>
            </a:r>
          </a:p>
          <a:p>
            <a:pPr marL="461963" lvl="1" indent="-228600" defTabSz="914400">
              <a:lnSpc>
                <a:spcPct val="90000"/>
              </a:lnSpc>
              <a:spcBef>
                <a:spcPts val="400"/>
              </a:spcBef>
              <a:spcAft>
                <a:spcPts val="400"/>
              </a:spcAft>
              <a:buFont typeface="Arial" panose="020B0604020202020204" pitchFamily="34" charset="0"/>
              <a:buChar char="•"/>
            </a:pPr>
            <a:r>
              <a:rPr lang="en-US" dirty="0">
                <a:solidFill>
                  <a:schemeClr val="tx1"/>
                </a:solidFill>
              </a:rPr>
              <a:t>HCCs are translated into a risk adjustment factor (RAF) value.</a:t>
            </a:r>
          </a:p>
          <a:p>
            <a:pPr marL="461963" lvl="1" indent="-228600" defTabSz="914400">
              <a:lnSpc>
                <a:spcPct val="90000"/>
              </a:lnSpc>
              <a:spcBef>
                <a:spcPts val="400"/>
              </a:spcBef>
              <a:spcAft>
                <a:spcPts val="400"/>
              </a:spcAft>
              <a:buFont typeface="Arial" panose="020B0604020202020204" pitchFamily="34" charset="0"/>
              <a:buChar char="•"/>
            </a:pPr>
            <a:r>
              <a:rPr lang="en-US" dirty="0">
                <a:solidFill>
                  <a:schemeClr val="tx1"/>
                </a:solidFill>
              </a:rPr>
              <a:t>CMS calculates a risk score for each beneficiary based on their demographics, health conditions, and other factors.</a:t>
            </a:r>
          </a:p>
          <a:p>
            <a:pPr marL="461963" lvl="1" indent="-228600" defTabSz="914400">
              <a:lnSpc>
                <a:spcPct val="90000"/>
              </a:lnSpc>
              <a:spcBef>
                <a:spcPts val="400"/>
              </a:spcBef>
              <a:spcAft>
                <a:spcPts val="400"/>
              </a:spcAft>
              <a:buFont typeface="Arial" panose="020B0604020202020204" pitchFamily="34" charset="0"/>
              <a:buChar char="•"/>
            </a:pPr>
            <a:r>
              <a:rPr lang="en-US" dirty="0">
                <a:solidFill>
                  <a:schemeClr val="tx1"/>
                </a:solidFill>
              </a:rPr>
              <a:t>CMS uses risk scores to calculate risk-adjusted payments to MA plans.</a:t>
            </a:r>
          </a:p>
        </p:txBody>
      </p:sp>
      <p:pic>
        <p:nvPicPr>
          <p:cNvPr id="6" name="Graphic 15" descr="Arrow Clockwise curve">
            <a:extLst>
              <a:ext uri="{FF2B5EF4-FFF2-40B4-BE49-F238E27FC236}">
                <a16:creationId xmlns:a16="http://schemas.microsoft.com/office/drawing/2014/main" id="{AB07C40C-5258-4E9D-B2FC-4E51717AD2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flipV="1">
            <a:off x="6663148" y="1016568"/>
            <a:ext cx="2053975" cy="2053975"/>
          </a:xfrm>
          <a:prstGeom prst="rect">
            <a:avLst/>
          </a:prstGeom>
        </p:spPr>
      </p:pic>
      <p:pic>
        <p:nvPicPr>
          <p:cNvPr id="7" name="Graphic 10" descr="Run">
            <a:extLst>
              <a:ext uri="{FF2B5EF4-FFF2-40B4-BE49-F238E27FC236}">
                <a16:creationId xmlns:a16="http://schemas.microsoft.com/office/drawing/2014/main" id="{DF72DB97-767F-4FDD-AB6F-49620DEC75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64706" y="1016568"/>
            <a:ext cx="2053975" cy="2053975"/>
          </a:xfrm>
          <a:prstGeom prst="rect">
            <a:avLst/>
          </a:prstGeom>
        </p:spPr>
      </p:pic>
      <p:pic>
        <p:nvPicPr>
          <p:cNvPr id="15" name="Graphic 14" descr="Man with cane with solid fill">
            <a:extLst>
              <a:ext uri="{FF2B5EF4-FFF2-40B4-BE49-F238E27FC236}">
                <a16:creationId xmlns:a16="http://schemas.microsoft.com/office/drawing/2014/main" id="{343568FE-2938-9EF6-395D-8FFD131BC2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63148" y="3409858"/>
            <a:ext cx="2053975" cy="2053975"/>
          </a:xfrm>
          <a:prstGeom prst="rect">
            <a:avLst/>
          </a:prstGeom>
        </p:spPr>
      </p:pic>
      <p:pic>
        <p:nvPicPr>
          <p:cNvPr id="17" name="Graphic 16" descr="Person in wheelchair with solid fill">
            <a:extLst>
              <a:ext uri="{FF2B5EF4-FFF2-40B4-BE49-F238E27FC236}">
                <a16:creationId xmlns:a16="http://schemas.microsoft.com/office/drawing/2014/main" id="{E7C25224-B77D-D5F5-F2B2-6E02BE904CF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64706" y="3409858"/>
            <a:ext cx="2053975" cy="2053975"/>
          </a:xfrm>
          <a:prstGeom prst="rect">
            <a:avLst/>
          </a:prstGeom>
        </p:spPr>
      </p:pic>
      <p:sp>
        <p:nvSpPr>
          <p:cNvPr id="4" name="Slide Number Placeholder 3">
            <a:extLst>
              <a:ext uri="{FF2B5EF4-FFF2-40B4-BE49-F238E27FC236}">
                <a16:creationId xmlns:a16="http://schemas.microsoft.com/office/drawing/2014/main" id="{073F0BFD-A7FA-0D17-FE32-59DE0BED4CB4}"/>
              </a:ext>
            </a:extLst>
          </p:cNvPr>
          <p:cNvSpPr>
            <a:spLocks noGrp="1"/>
          </p:cNvSpPr>
          <p:nvPr>
            <p:ph type="sldNum" sz="quarter" idx="10"/>
          </p:nvPr>
        </p:nvSpPr>
        <p:spPr>
          <a:xfrm>
            <a:off x="11704320" y="6455664"/>
            <a:ext cx="448056"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fld id="{660AD0E0-DF68-E742-B4F8-07D68D50E5A6}" type="slidenum">
              <a:rPr lang="en-US" sz="1100">
                <a:solidFill>
                  <a:srgbClr val="FFFFFF"/>
                </a:solidFill>
              </a:rPr>
              <a:pPr defTabSz="914400">
                <a:spcAft>
                  <a:spcPts val="600"/>
                </a:spcAft>
              </a:pPr>
              <a:t>5</a:t>
            </a:fld>
            <a:endParaRPr lang="en-US" sz="1100">
              <a:solidFill>
                <a:srgbClr val="FFFFFF"/>
              </a:solidFill>
            </a:endParaRPr>
          </a:p>
        </p:txBody>
      </p:sp>
      <p:pic>
        <p:nvPicPr>
          <p:cNvPr id="21" name="Audio 20">
            <a:hlinkClick r:id="" action="ppaction://media"/>
            <a:extLst>
              <a:ext uri="{FF2B5EF4-FFF2-40B4-BE49-F238E27FC236}">
                <a16:creationId xmlns:a16="http://schemas.microsoft.com/office/drawing/2014/main" id="{D7AA23B5-5D3B-44D3-BCC6-C7F334B3C6A4}"/>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2424613"/>
      </p:ext>
    </p:extLst>
  </p:cSld>
  <p:clrMapOvr>
    <a:masterClrMapping/>
  </p:clrMapOvr>
  <mc:AlternateContent xmlns:mc="http://schemas.openxmlformats.org/markup-compatibility/2006" xmlns:p14="http://schemas.microsoft.com/office/powerpoint/2010/main">
    <mc:Choice Requires="p14">
      <p:transition spd="slow" p14:dur="2000" advTm="51646"/>
    </mc:Choice>
    <mc:Fallback xmlns="">
      <p:transition spd="slow" advTm="51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0CA9E-81A9-0348-B884-65EBF4895BC2}"/>
              </a:ext>
            </a:extLst>
          </p:cNvPr>
          <p:cNvSpPr>
            <a:spLocks noGrp="1"/>
          </p:cNvSpPr>
          <p:nvPr>
            <p:ph type="title"/>
          </p:nvPr>
        </p:nvSpPr>
        <p:spPr/>
        <p:txBody>
          <a:bodyPr/>
          <a:lstStyle/>
          <a:p>
            <a:r>
              <a:rPr lang="en-US" dirty="0"/>
              <a:t>HCC 227: Cardiomyopathy/Myocarditis</a:t>
            </a:r>
          </a:p>
        </p:txBody>
      </p:sp>
      <p:sp>
        <p:nvSpPr>
          <p:cNvPr id="4" name="Slide Number Placeholder 3">
            <a:extLst>
              <a:ext uri="{FF2B5EF4-FFF2-40B4-BE49-F238E27FC236}">
                <a16:creationId xmlns:a16="http://schemas.microsoft.com/office/drawing/2014/main" id="{E29150D1-70D3-CA23-E7FB-39EB8719227B}"/>
              </a:ext>
            </a:extLst>
          </p:cNvPr>
          <p:cNvSpPr>
            <a:spLocks noGrp="1"/>
          </p:cNvSpPr>
          <p:nvPr>
            <p:ph type="sldNum" sz="quarter" idx="10"/>
          </p:nvPr>
        </p:nvSpPr>
        <p:spPr/>
        <p:txBody>
          <a:bodyPr/>
          <a:lstStyle/>
          <a:p>
            <a:fld id="{660AD0E0-DF68-E742-B4F8-07D68D50E5A6}" type="slidenum">
              <a:rPr lang="en-US" smtClean="0"/>
              <a:pPr/>
              <a:t>6</a:t>
            </a:fld>
            <a:endParaRPr lang="en-US" dirty="0"/>
          </a:p>
        </p:txBody>
      </p:sp>
      <p:pic>
        <p:nvPicPr>
          <p:cNvPr id="5" name="Picture 4">
            <a:extLst>
              <a:ext uri="{FF2B5EF4-FFF2-40B4-BE49-F238E27FC236}">
                <a16:creationId xmlns:a16="http://schemas.microsoft.com/office/drawing/2014/main" id="{98536673-F85A-7207-D7AE-6954DA140DAE}"/>
              </a:ext>
            </a:extLst>
          </p:cNvPr>
          <p:cNvPicPr>
            <a:picLocks noChangeAspect="1"/>
          </p:cNvPicPr>
          <p:nvPr/>
        </p:nvPicPr>
        <p:blipFill>
          <a:blip r:embed="rId4"/>
          <a:stretch>
            <a:fillRect/>
          </a:stretch>
        </p:blipFill>
        <p:spPr>
          <a:xfrm>
            <a:off x="748474" y="1071181"/>
            <a:ext cx="10156218" cy="5097971"/>
          </a:xfrm>
          <a:prstGeom prst="rect">
            <a:avLst/>
          </a:prstGeom>
        </p:spPr>
      </p:pic>
      <p:pic>
        <p:nvPicPr>
          <p:cNvPr id="19" name="Audio 18">
            <a:hlinkClick r:id="" action="ppaction://media"/>
            <a:extLst>
              <a:ext uri="{FF2B5EF4-FFF2-40B4-BE49-F238E27FC236}">
                <a16:creationId xmlns:a16="http://schemas.microsoft.com/office/drawing/2014/main" id="{4A2AB4BE-29E2-90F6-E429-3D20AC70FFC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69807290"/>
      </p:ext>
    </p:extLst>
  </p:cSld>
  <p:clrMapOvr>
    <a:masterClrMapping/>
  </p:clrMapOvr>
  <mc:AlternateContent xmlns:mc="http://schemas.openxmlformats.org/markup-compatibility/2006" xmlns:p14="http://schemas.microsoft.com/office/powerpoint/2010/main">
    <mc:Choice Requires="p14">
      <p:transition spd="slow" p14:dur="2000" advTm="34118"/>
    </mc:Choice>
    <mc:Fallback xmlns="">
      <p:transition spd="slow" advTm="34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C26F0-A2C5-FB57-E524-265A13ECF945}"/>
              </a:ext>
            </a:extLst>
          </p:cNvPr>
          <p:cNvSpPr>
            <a:spLocks noGrp="1"/>
          </p:cNvSpPr>
          <p:nvPr>
            <p:ph type="title"/>
          </p:nvPr>
        </p:nvSpPr>
        <p:spPr/>
        <p:txBody>
          <a:bodyPr/>
          <a:lstStyle/>
          <a:p>
            <a:r>
              <a:rPr lang="en-US" dirty="0"/>
              <a:t>Hierarchy logic</a:t>
            </a:r>
          </a:p>
        </p:txBody>
      </p:sp>
      <p:sp>
        <p:nvSpPr>
          <p:cNvPr id="4" name="Slide Number Placeholder 3">
            <a:extLst>
              <a:ext uri="{FF2B5EF4-FFF2-40B4-BE49-F238E27FC236}">
                <a16:creationId xmlns:a16="http://schemas.microsoft.com/office/drawing/2014/main" id="{8D1B309C-73C0-3412-4220-730D49A50C8E}"/>
              </a:ext>
            </a:extLst>
          </p:cNvPr>
          <p:cNvSpPr>
            <a:spLocks noGrp="1"/>
          </p:cNvSpPr>
          <p:nvPr>
            <p:ph type="sldNum" sz="quarter" idx="10"/>
          </p:nvPr>
        </p:nvSpPr>
        <p:spPr/>
        <p:txBody>
          <a:bodyPr/>
          <a:lstStyle/>
          <a:p>
            <a:fld id="{660AD0E0-DF68-E742-B4F8-07D68D50E5A6}" type="slidenum">
              <a:rPr lang="en-US" smtClean="0"/>
              <a:pPr/>
              <a:t>7</a:t>
            </a:fld>
            <a:endParaRPr lang="en-US" dirty="0"/>
          </a:p>
        </p:txBody>
      </p:sp>
      <p:graphicFrame>
        <p:nvGraphicFramePr>
          <p:cNvPr id="3" name="Diagram 2">
            <a:extLst>
              <a:ext uri="{FF2B5EF4-FFF2-40B4-BE49-F238E27FC236}">
                <a16:creationId xmlns:a16="http://schemas.microsoft.com/office/drawing/2014/main" id="{8F08B3B0-26C1-997D-72F7-537AFA340E80}"/>
              </a:ext>
            </a:extLst>
          </p:cNvPr>
          <p:cNvGraphicFramePr/>
          <p:nvPr>
            <p:extLst>
              <p:ext uri="{D42A27DB-BD31-4B8C-83A1-F6EECF244321}">
                <p14:modId xmlns:p14="http://schemas.microsoft.com/office/powerpoint/2010/main" val="3178157399"/>
              </p:ext>
            </p:extLst>
          </p:nvPr>
        </p:nvGraphicFramePr>
        <p:xfrm>
          <a:off x="0" y="982131"/>
          <a:ext cx="11391392" cy="57837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Graphic 5" descr="Arrow: Slight curve outline">
            <a:extLst>
              <a:ext uri="{FF2B5EF4-FFF2-40B4-BE49-F238E27FC236}">
                <a16:creationId xmlns:a16="http://schemas.microsoft.com/office/drawing/2014/main" id="{AB9D3F18-B94A-B29D-8F77-49F151F039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717320">
            <a:off x="8513443" y="3524707"/>
            <a:ext cx="4565276" cy="1318315"/>
          </a:xfrm>
          <a:prstGeom prst="rect">
            <a:avLst/>
          </a:prstGeom>
          <a:effectLst>
            <a:glow rad="101600">
              <a:schemeClr val="tx1">
                <a:lumMod val="90000"/>
                <a:lumOff val="10000"/>
                <a:alpha val="60000"/>
              </a:schemeClr>
            </a:glow>
          </a:effectLst>
        </p:spPr>
      </p:pic>
      <p:sp>
        <p:nvSpPr>
          <p:cNvPr id="7" name="TextBox 6">
            <a:extLst>
              <a:ext uri="{FF2B5EF4-FFF2-40B4-BE49-F238E27FC236}">
                <a16:creationId xmlns:a16="http://schemas.microsoft.com/office/drawing/2014/main" id="{CB52FFD8-31F3-51C6-6578-CF19F036E1FB}"/>
              </a:ext>
            </a:extLst>
          </p:cNvPr>
          <p:cNvSpPr txBox="1"/>
          <p:nvPr/>
        </p:nvSpPr>
        <p:spPr>
          <a:xfrm rot="17767685">
            <a:off x="9026374" y="3472979"/>
            <a:ext cx="3090440" cy="369332"/>
          </a:xfrm>
          <a:prstGeom prst="rect">
            <a:avLst/>
          </a:prstGeom>
          <a:noFill/>
        </p:spPr>
        <p:txBody>
          <a:bodyPr wrap="square" rtlCol="0">
            <a:spAutoFit/>
          </a:bodyPr>
          <a:lstStyle/>
          <a:p>
            <a:r>
              <a:rPr lang="en-US" dirty="0"/>
              <a:t>Severity of illness</a:t>
            </a:r>
          </a:p>
        </p:txBody>
      </p:sp>
      <p:pic>
        <p:nvPicPr>
          <p:cNvPr id="18" name="Audio 17">
            <a:hlinkClick r:id="" action="ppaction://media"/>
            <a:extLst>
              <a:ext uri="{FF2B5EF4-FFF2-40B4-BE49-F238E27FC236}">
                <a16:creationId xmlns:a16="http://schemas.microsoft.com/office/drawing/2014/main" id="{531708F1-B460-FB49-C5D4-58512BF6E814}"/>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0264962"/>
      </p:ext>
    </p:extLst>
  </p:cSld>
  <p:clrMapOvr>
    <a:masterClrMapping/>
  </p:clrMapOvr>
  <mc:AlternateContent xmlns:mc="http://schemas.openxmlformats.org/markup-compatibility/2006" xmlns:p14="http://schemas.microsoft.com/office/powerpoint/2010/main">
    <mc:Choice Requires="p14">
      <p:transition spd="slow" p14:dur="2000" advTm="40807"/>
    </mc:Choice>
    <mc:Fallback xmlns="">
      <p:transition spd="slow" advTm="40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595C4-EF5B-41FA-A0EF-99801D77EE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54724E-B22B-7065-677F-3D6815A413C6}"/>
              </a:ext>
            </a:extLst>
          </p:cNvPr>
          <p:cNvSpPr>
            <a:spLocks noGrp="1"/>
          </p:cNvSpPr>
          <p:nvPr>
            <p:ph type="title"/>
          </p:nvPr>
        </p:nvSpPr>
        <p:spPr/>
        <p:txBody>
          <a:bodyPr>
            <a:normAutofit/>
          </a:bodyPr>
          <a:lstStyle/>
          <a:p>
            <a:r>
              <a:rPr lang="en-US" dirty="0"/>
              <a:t>Risk Score Coding and Documentation Illustration</a:t>
            </a:r>
            <a:endParaRPr lang="en-US" sz="2200" i="1" dirty="0"/>
          </a:p>
        </p:txBody>
      </p:sp>
      <p:sp>
        <p:nvSpPr>
          <p:cNvPr id="4" name="Slide Number Placeholder 3">
            <a:extLst>
              <a:ext uri="{FF2B5EF4-FFF2-40B4-BE49-F238E27FC236}">
                <a16:creationId xmlns:a16="http://schemas.microsoft.com/office/drawing/2014/main" id="{29835B3B-4159-6AAA-366E-C7B91B0C130A}"/>
              </a:ext>
            </a:extLst>
          </p:cNvPr>
          <p:cNvSpPr>
            <a:spLocks noGrp="1"/>
          </p:cNvSpPr>
          <p:nvPr>
            <p:ph type="sldNum" sz="quarter" idx="10"/>
          </p:nvPr>
        </p:nvSpPr>
        <p:spPr/>
        <p:txBody>
          <a:bodyPr/>
          <a:lstStyle/>
          <a:p>
            <a:pPr algn="l"/>
            <a:fld id="{660AD0E0-DF68-E742-B4F8-07D68D50E5A6}" type="slidenum">
              <a:rPr lang="en-US" smtClean="0"/>
              <a:pPr algn="l"/>
              <a:t>8</a:t>
            </a:fld>
            <a:endParaRPr lang="en-US" dirty="0"/>
          </a:p>
        </p:txBody>
      </p:sp>
      <p:cxnSp>
        <p:nvCxnSpPr>
          <p:cNvPr id="8" name="Straight Connector 7">
            <a:extLst>
              <a:ext uri="{FF2B5EF4-FFF2-40B4-BE49-F238E27FC236}">
                <a16:creationId xmlns:a16="http://schemas.microsoft.com/office/drawing/2014/main" id="{DE8AD23D-290C-2E62-3342-11845E35AA27}"/>
              </a:ext>
            </a:extLst>
          </p:cNvPr>
          <p:cNvCxnSpPr>
            <a:cxnSpLocks/>
          </p:cNvCxnSpPr>
          <p:nvPr/>
        </p:nvCxnSpPr>
        <p:spPr bwMode="auto">
          <a:xfrm>
            <a:off x="342180" y="6272019"/>
            <a:ext cx="11730038" cy="0"/>
          </a:xfrm>
          <a:prstGeom prst="line">
            <a:avLst/>
          </a:prstGeom>
          <a:ln>
            <a:headEnd type="none" w="med" len="med"/>
            <a:tailEnd type="none" w="med" len="med"/>
          </a:ln>
          <a:extLs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graphicFrame>
        <p:nvGraphicFramePr>
          <p:cNvPr id="3" name="Table 2">
            <a:extLst>
              <a:ext uri="{FF2B5EF4-FFF2-40B4-BE49-F238E27FC236}">
                <a16:creationId xmlns:a16="http://schemas.microsoft.com/office/drawing/2014/main" id="{FA05F189-18F0-E305-A327-9B107B82DA35}"/>
              </a:ext>
            </a:extLst>
          </p:cNvPr>
          <p:cNvGraphicFramePr>
            <a:graphicFrameLocks noGrp="1"/>
          </p:cNvGraphicFramePr>
          <p:nvPr>
            <p:extLst>
              <p:ext uri="{D42A27DB-BD31-4B8C-83A1-F6EECF244321}">
                <p14:modId xmlns:p14="http://schemas.microsoft.com/office/powerpoint/2010/main" val="3320935594"/>
              </p:ext>
            </p:extLst>
          </p:nvPr>
        </p:nvGraphicFramePr>
        <p:xfrm>
          <a:off x="609600" y="2129855"/>
          <a:ext cx="5394960" cy="3842104"/>
        </p:xfrm>
        <a:graphic>
          <a:graphicData uri="http://schemas.openxmlformats.org/drawingml/2006/table">
            <a:tbl>
              <a:tblPr firstRow="1" bandRow="1">
                <a:tableStyleId>{5C22544A-7EE6-4342-B048-85BDC9FD1C3A}</a:tableStyleId>
              </a:tblPr>
              <a:tblGrid>
                <a:gridCol w="3645549">
                  <a:extLst>
                    <a:ext uri="{9D8B030D-6E8A-4147-A177-3AD203B41FA5}">
                      <a16:colId xmlns:a16="http://schemas.microsoft.com/office/drawing/2014/main" val="480982157"/>
                    </a:ext>
                  </a:extLst>
                </a:gridCol>
                <a:gridCol w="1749411">
                  <a:extLst>
                    <a:ext uri="{9D8B030D-6E8A-4147-A177-3AD203B41FA5}">
                      <a16:colId xmlns:a16="http://schemas.microsoft.com/office/drawing/2014/main" val="3787829763"/>
                    </a:ext>
                  </a:extLst>
                </a:gridCol>
              </a:tblGrid>
              <a:tr h="530504">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Provider Billed Diagnosis Codes</a:t>
                      </a:r>
                    </a:p>
                  </a:txBody>
                  <a:tcPr anchor="ctr"/>
                </a:tc>
                <a:tc hMerge="1">
                  <a:txBody>
                    <a:bodyPr/>
                    <a:lstStyle/>
                    <a:p>
                      <a:pPr algn="ctr"/>
                      <a:endParaRPr lang="en-US" dirty="0"/>
                    </a:p>
                  </a:txBody>
                  <a:tcPr/>
                </a:tc>
                <a:extLst>
                  <a:ext uri="{0D108BD9-81ED-4DB2-BD59-A6C34878D82A}">
                    <a16:rowId xmlns:a16="http://schemas.microsoft.com/office/drawing/2014/main" val="210657042"/>
                  </a:ext>
                </a:extLst>
              </a:tr>
              <a:tr h="4139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84-year-old male</a:t>
                      </a:r>
                    </a:p>
                  </a:txBody>
                  <a:tcPr anchor="ctr"/>
                </a:tc>
                <a:tc>
                  <a:txBody>
                    <a:bodyPr/>
                    <a:lstStyle/>
                    <a:p>
                      <a:pPr algn="ctr"/>
                      <a:r>
                        <a:rPr lang="en-US" sz="1600" dirty="0"/>
                        <a:t>0.571</a:t>
                      </a:r>
                    </a:p>
                  </a:txBody>
                  <a:tcPr anchor="ctr"/>
                </a:tc>
                <a:extLst>
                  <a:ext uri="{0D108BD9-81ED-4DB2-BD59-A6C34878D82A}">
                    <a16:rowId xmlns:a16="http://schemas.microsoft.com/office/drawing/2014/main" val="1661431653"/>
                  </a:ext>
                </a:extLst>
              </a:tr>
              <a:tr h="413950">
                <a:tc>
                  <a:txBody>
                    <a:bodyPr/>
                    <a:lstStyle/>
                    <a:p>
                      <a:pPr algn="l"/>
                      <a:r>
                        <a:rPr lang="en-US" sz="1600" dirty="0"/>
                        <a:t>COPD</a:t>
                      </a:r>
                    </a:p>
                  </a:txBody>
                  <a:tcPr anchor="ctr"/>
                </a:tc>
                <a:tc>
                  <a:txBody>
                    <a:bodyPr/>
                    <a:lstStyle/>
                    <a:p>
                      <a:pPr algn="ctr"/>
                      <a:r>
                        <a:rPr lang="en-US" sz="1600" dirty="0"/>
                        <a:t>0.319</a:t>
                      </a:r>
                    </a:p>
                  </a:txBody>
                  <a:tcPr anchor="ctr"/>
                </a:tc>
                <a:extLst>
                  <a:ext uri="{0D108BD9-81ED-4DB2-BD59-A6C34878D82A}">
                    <a16:rowId xmlns:a16="http://schemas.microsoft.com/office/drawing/2014/main" val="1239318259"/>
                  </a:ext>
                </a:extLst>
              </a:tr>
              <a:tr h="4139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Diabetes w/out complication</a:t>
                      </a:r>
                    </a:p>
                  </a:txBody>
                  <a:tcPr anchor="ctr"/>
                </a:tc>
                <a:tc>
                  <a:txBody>
                    <a:bodyPr/>
                    <a:lstStyle/>
                    <a:p>
                      <a:pPr algn="ctr"/>
                      <a:r>
                        <a:rPr lang="en-US" sz="1600" dirty="0"/>
                        <a:t>0.166</a:t>
                      </a:r>
                    </a:p>
                  </a:txBody>
                  <a:tcPr anchor="ctr"/>
                </a:tc>
                <a:extLst>
                  <a:ext uri="{0D108BD9-81ED-4DB2-BD59-A6C34878D82A}">
                    <a16:rowId xmlns:a16="http://schemas.microsoft.com/office/drawing/2014/main" val="2610006211"/>
                  </a:ext>
                </a:extLst>
              </a:tr>
              <a:tr h="4139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CKD, unspecified</a:t>
                      </a:r>
                    </a:p>
                  </a:txBody>
                  <a:tcPr anchor="ctr"/>
                </a:tc>
                <a:tc>
                  <a:txBody>
                    <a:bodyPr/>
                    <a:lstStyle/>
                    <a:p>
                      <a:pPr algn="ctr"/>
                      <a:r>
                        <a:rPr lang="en-US" sz="1600" dirty="0"/>
                        <a:t>N/A</a:t>
                      </a:r>
                    </a:p>
                  </a:txBody>
                  <a:tcPr anchor="ctr"/>
                </a:tc>
                <a:extLst>
                  <a:ext uri="{0D108BD9-81ED-4DB2-BD59-A6C34878D82A}">
                    <a16:rowId xmlns:a16="http://schemas.microsoft.com/office/drawing/2014/main" val="959364861"/>
                  </a:ext>
                </a:extLst>
              </a:tr>
              <a:tr h="413950">
                <a:tc>
                  <a:txBody>
                    <a:bodyPr/>
                    <a:lstStyle/>
                    <a:p>
                      <a:pPr algn="l"/>
                      <a:r>
                        <a:rPr lang="en-US" sz="1600" dirty="0"/>
                        <a:t>CHF (Not Coded)</a:t>
                      </a:r>
                    </a:p>
                  </a:txBody>
                  <a:tcPr anchor="ctr"/>
                </a:tc>
                <a:tc>
                  <a:txBody>
                    <a:bodyPr/>
                    <a:lstStyle/>
                    <a:p>
                      <a:pPr algn="ctr"/>
                      <a:r>
                        <a:rPr lang="en-US" sz="1600" dirty="0"/>
                        <a:t>N/A</a:t>
                      </a:r>
                    </a:p>
                  </a:txBody>
                  <a:tcPr anchor="ctr"/>
                </a:tc>
                <a:extLst>
                  <a:ext uri="{0D108BD9-81ED-4DB2-BD59-A6C34878D82A}">
                    <a16:rowId xmlns:a16="http://schemas.microsoft.com/office/drawing/2014/main" val="1093983117"/>
                  </a:ext>
                </a:extLst>
              </a:tr>
              <a:tr h="413950">
                <a:tc>
                  <a:txBody>
                    <a:bodyPr/>
                    <a:lstStyle/>
                    <a:p>
                      <a:pPr algn="l"/>
                      <a:r>
                        <a:rPr lang="en-US" sz="1600" dirty="0"/>
                        <a:t>Diagnosis Interaction</a:t>
                      </a:r>
                    </a:p>
                  </a:txBody>
                  <a:tcPr anchor="ctr"/>
                </a:tc>
                <a:tc>
                  <a:txBody>
                    <a:bodyPr/>
                    <a:lstStyle/>
                    <a:p>
                      <a:pPr algn="ctr"/>
                      <a:r>
                        <a:rPr lang="en-US" sz="1600" dirty="0"/>
                        <a:t>N/A</a:t>
                      </a:r>
                    </a:p>
                  </a:txBody>
                  <a:tcPr anchor="ctr"/>
                </a:tc>
                <a:extLst>
                  <a:ext uri="{0D108BD9-81ED-4DB2-BD59-A6C34878D82A}">
                    <a16:rowId xmlns:a16="http://schemas.microsoft.com/office/drawing/2014/main" val="2835923310"/>
                  </a:ext>
                </a:extLst>
              </a:tr>
              <a:tr h="4139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p>
                  </a:txBody>
                  <a:tcPr anchor="ctr"/>
                </a:tc>
                <a:tc>
                  <a:txBody>
                    <a:bodyPr/>
                    <a:lstStyle/>
                    <a:p>
                      <a:pPr algn="ctr"/>
                      <a:endParaRPr lang="en-US" sz="1600" dirty="0"/>
                    </a:p>
                  </a:txBody>
                  <a:tcPr anchor="ctr"/>
                </a:tc>
                <a:extLst>
                  <a:ext uri="{0D108BD9-81ED-4DB2-BD59-A6C34878D82A}">
                    <a16:rowId xmlns:a16="http://schemas.microsoft.com/office/drawing/2014/main" val="1800722999"/>
                  </a:ext>
                </a:extLst>
              </a:tr>
              <a:tr h="413950">
                <a:tc>
                  <a:txBody>
                    <a:bodyPr/>
                    <a:lstStyle/>
                    <a:p>
                      <a:pPr algn="l"/>
                      <a:r>
                        <a:rPr lang="en-US" sz="1600" b="1" dirty="0"/>
                        <a:t>Total Risk Score</a:t>
                      </a:r>
                    </a:p>
                  </a:txBody>
                  <a:tcPr anchor="ctr"/>
                </a:tc>
                <a:tc>
                  <a:txBody>
                    <a:bodyPr/>
                    <a:lstStyle/>
                    <a:p>
                      <a:pPr algn="ctr"/>
                      <a:r>
                        <a:rPr lang="en-US" sz="1600" b="1" dirty="0"/>
                        <a:t>1.056</a:t>
                      </a:r>
                    </a:p>
                  </a:txBody>
                  <a:tcPr anchor="ctr"/>
                </a:tc>
                <a:extLst>
                  <a:ext uri="{0D108BD9-81ED-4DB2-BD59-A6C34878D82A}">
                    <a16:rowId xmlns:a16="http://schemas.microsoft.com/office/drawing/2014/main" val="1595004838"/>
                  </a:ext>
                </a:extLst>
              </a:tr>
            </a:tbl>
          </a:graphicData>
        </a:graphic>
      </p:graphicFrame>
      <p:graphicFrame>
        <p:nvGraphicFramePr>
          <p:cNvPr id="10" name="Table 9">
            <a:extLst>
              <a:ext uri="{FF2B5EF4-FFF2-40B4-BE49-F238E27FC236}">
                <a16:creationId xmlns:a16="http://schemas.microsoft.com/office/drawing/2014/main" id="{F6F19DF7-74C6-61F8-21B6-764B66193AF4}"/>
              </a:ext>
            </a:extLst>
          </p:cNvPr>
          <p:cNvGraphicFramePr>
            <a:graphicFrameLocks noGrp="1"/>
          </p:cNvGraphicFramePr>
          <p:nvPr>
            <p:extLst>
              <p:ext uri="{D42A27DB-BD31-4B8C-83A1-F6EECF244321}">
                <p14:modId xmlns:p14="http://schemas.microsoft.com/office/powerpoint/2010/main" val="241144048"/>
              </p:ext>
            </p:extLst>
          </p:nvPr>
        </p:nvGraphicFramePr>
        <p:xfrm>
          <a:off x="6187440" y="2122364"/>
          <a:ext cx="5394960" cy="3849595"/>
        </p:xfrm>
        <a:graphic>
          <a:graphicData uri="http://schemas.openxmlformats.org/drawingml/2006/table">
            <a:tbl>
              <a:tblPr firstRow="1" bandRow="1">
                <a:tableStyleId>{00A15C55-8517-42AA-B614-E9B94910E393}</a:tableStyleId>
              </a:tblPr>
              <a:tblGrid>
                <a:gridCol w="3645549">
                  <a:extLst>
                    <a:ext uri="{9D8B030D-6E8A-4147-A177-3AD203B41FA5}">
                      <a16:colId xmlns:a16="http://schemas.microsoft.com/office/drawing/2014/main" val="480982157"/>
                    </a:ext>
                  </a:extLst>
                </a:gridCol>
                <a:gridCol w="1749411">
                  <a:extLst>
                    <a:ext uri="{9D8B030D-6E8A-4147-A177-3AD203B41FA5}">
                      <a16:colId xmlns:a16="http://schemas.microsoft.com/office/drawing/2014/main" val="3787829763"/>
                    </a:ext>
                  </a:extLst>
                </a:gridCol>
              </a:tblGrid>
              <a:tr h="531539">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Provider Documented (Chart) Diagnosis Codes</a:t>
                      </a:r>
                    </a:p>
                  </a:txBody>
                  <a:tcPr anchor="ctr"/>
                </a:tc>
                <a:tc hMerge="1">
                  <a:txBody>
                    <a:bodyPr/>
                    <a:lstStyle/>
                    <a:p>
                      <a:pPr algn="ctr"/>
                      <a:endParaRPr lang="en-US" dirty="0"/>
                    </a:p>
                  </a:txBody>
                  <a:tcPr/>
                </a:tc>
                <a:extLst>
                  <a:ext uri="{0D108BD9-81ED-4DB2-BD59-A6C34878D82A}">
                    <a16:rowId xmlns:a16="http://schemas.microsoft.com/office/drawing/2014/main" val="210657042"/>
                  </a:ext>
                </a:extLst>
              </a:tr>
              <a:tr h="41475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84-year-old male</a:t>
                      </a:r>
                    </a:p>
                  </a:txBody>
                  <a:tcPr anchor="ctr"/>
                </a:tc>
                <a:tc>
                  <a:txBody>
                    <a:bodyPr/>
                    <a:lstStyle/>
                    <a:p>
                      <a:pPr algn="ctr"/>
                      <a:r>
                        <a:rPr lang="en-US" sz="1600" dirty="0"/>
                        <a:t>0.571</a:t>
                      </a:r>
                    </a:p>
                  </a:txBody>
                  <a:tcPr anchor="ctr"/>
                </a:tc>
                <a:extLst>
                  <a:ext uri="{0D108BD9-81ED-4DB2-BD59-A6C34878D82A}">
                    <a16:rowId xmlns:a16="http://schemas.microsoft.com/office/drawing/2014/main" val="1661431653"/>
                  </a:ext>
                </a:extLst>
              </a:tr>
              <a:tr h="414757">
                <a:tc>
                  <a:txBody>
                    <a:bodyPr/>
                    <a:lstStyle/>
                    <a:p>
                      <a:pPr algn="l"/>
                      <a:r>
                        <a:rPr lang="en-US" sz="1600" dirty="0"/>
                        <a:t>COPD</a:t>
                      </a:r>
                    </a:p>
                  </a:txBody>
                  <a:tcPr anchor="ctr"/>
                </a:tc>
                <a:tc>
                  <a:txBody>
                    <a:bodyPr/>
                    <a:lstStyle/>
                    <a:p>
                      <a:pPr algn="ctr"/>
                      <a:r>
                        <a:rPr lang="en-US" sz="1600" dirty="0"/>
                        <a:t>0.319</a:t>
                      </a:r>
                    </a:p>
                  </a:txBody>
                  <a:tcPr anchor="ctr"/>
                </a:tc>
                <a:extLst>
                  <a:ext uri="{0D108BD9-81ED-4DB2-BD59-A6C34878D82A}">
                    <a16:rowId xmlns:a16="http://schemas.microsoft.com/office/drawing/2014/main" val="1239318259"/>
                  </a:ext>
                </a:extLst>
              </a:tr>
              <a:tr h="41475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Diabetic Retinopathy*</a:t>
                      </a:r>
                    </a:p>
                  </a:txBody>
                  <a:tcPr anchor="ctr"/>
                </a:tc>
                <a:tc>
                  <a:txBody>
                    <a:bodyPr/>
                    <a:lstStyle/>
                    <a:p>
                      <a:pPr algn="ctr"/>
                      <a:r>
                        <a:rPr lang="en-US" sz="1600" dirty="0"/>
                        <a:t>0.336</a:t>
                      </a:r>
                    </a:p>
                  </a:txBody>
                  <a:tcPr anchor="ctr"/>
                </a:tc>
                <a:extLst>
                  <a:ext uri="{0D108BD9-81ED-4DB2-BD59-A6C34878D82A}">
                    <a16:rowId xmlns:a16="http://schemas.microsoft.com/office/drawing/2014/main" val="2610006211"/>
                  </a:ext>
                </a:extLst>
              </a:tr>
              <a:tr h="41475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CKD, Stage 4</a:t>
                      </a:r>
                    </a:p>
                  </a:txBody>
                  <a:tcPr anchor="ctr"/>
                </a:tc>
                <a:tc>
                  <a:txBody>
                    <a:bodyPr/>
                    <a:lstStyle/>
                    <a:p>
                      <a:pPr algn="ctr"/>
                      <a:r>
                        <a:rPr lang="en-US" sz="1600" dirty="0"/>
                        <a:t>0.514</a:t>
                      </a:r>
                    </a:p>
                  </a:txBody>
                  <a:tcPr anchor="ctr"/>
                </a:tc>
                <a:extLst>
                  <a:ext uri="{0D108BD9-81ED-4DB2-BD59-A6C34878D82A}">
                    <a16:rowId xmlns:a16="http://schemas.microsoft.com/office/drawing/2014/main" val="959364861"/>
                  </a:ext>
                </a:extLst>
              </a:tr>
              <a:tr h="414757">
                <a:tc>
                  <a:txBody>
                    <a:bodyPr/>
                    <a:lstStyle/>
                    <a:p>
                      <a:pPr algn="l"/>
                      <a:r>
                        <a:rPr lang="en-US" sz="1600" dirty="0"/>
                        <a:t>CHF</a:t>
                      </a:r>
                    </a:p>
                  </a:txBody>
                  <a:tcPr anchor="ctr"/>
                </a:tc>
                <a:tc>
                  <a:txBody>
                    <a:bodyPr/>
                    <a:lstStyle/>
                    <a:p>
                      <a:pPr algn="ctr"/>
                      <a:r>
                        <a:rPr lang="en-US" sz="1600" dirty="0"/>
                        <a:t>0.360</a:t>
                      </a:r>
                    </a:p>
                  </a:txBody>
                  <a:tcPr anchor="ctr"/>
                </a:tc>
                <a:extLst>
                  <a:ext uri="{0D108BD9-81ED-4DB2-BD59-A6C34878D82A}">
                    <a16:rowId xmlns:a16="http://schemas.microsoft.com/office/drawing/2014/main" val="1093983117"/>
                  </a:ext>
                </a:extLst>
              </a:tr>
              <a:tr h="414757">
                <a:tc>
                  <a:txBody>
                    <a:bodyPr/>
                    <a:lstStyle/>
                    <a:p>
                      <a:pPr algn="l"/>
                      <a:r>
                        <a:rPr lang="en-US" sz="1600" dirty="0"/>
                        <a:t>Diagnosis Interaction (Diab + HF)</a:t>
                      </a:r>
                    </a:p>
                  </a:txBody>
                  <a:tcPr anchor="ctr"/>
                </a:tc>
                <a:tc>
                  <a:txBody>
                    <a:bodyPr/>
                    <a:lstStyle/>
                    <a:p>
                      <a:pPr algn="ctr"/>
                      <a:r>
                        <a:rPr lang="en-US" sz="1600" dirty="0"/>
                        <a:t>0.112</a:t>
                      </a:r>
                    </a:p>
                  </a:txBody>
                  <a:tcPr anchor="ctr"/>
                </a:tc>
                <a:extLst>
                  <a:ext uri="{0D108BD9-81ED-4DB2-BD59-A6C34878D82A}">
                    <a16:rowId xmlns:a16="http://schemas.microsoft.com/office/drawing/2014/main" val="2835923310"/>
                  </a:ext>
                </a:extLst>
              </a:tr>
              <a:tr h="41475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p>
                  </a:txBody>
                  <a:tcPr anchor="ctr"/>
                </a:tc>
                <a:tc>
                  <a:txBody>
                    <a:bodyPr/>
                    <a:lstStyle/>
                    <a:p>
                      <a:pPr algn="ctr"/>
                      <a:endParaRPr lang="en-US" sz="1600" dirty="0"/>
                    </a:p>
                  </a:txBody>
                  <a:tcPr anchor="ctr"/>
                </a:tc>
                <a:extLst>
                  <a:ext uri="{0D108BD9-81ED-4DB2-BD59-A6C34878D82A}">
                    <a16:rowId xmlns:a16="http://schemas.microsoft.com/office/drawing/2014/main" val="1800722999"/>
                  </a:ext>
                </a:extLst>
              </a:tr>
              <a:tr h="414757">
                <a:tc>
                  <a:txBody>
                    <a:bodyPr/>
                    <a:lstStyle/>
                    <a:p>
                      <a:pPr algn="l"/>
                      <a:r>
                        <a:rPr lang="en-US" sz="1600" b="1" dirty="0"/>
                        <a:t>Total Risk Score</a:t>
                      </a:r>
                    </a:p>
                  </a:txBody>
                  <a:tcPr anchor="ctr"/>
                </a:tc>
                <a:tc>
                  <a:txBody>
                    <a:bodyPr/>
                    <a:lstStyle/>
                    <a:p>
                      <a:pPr algn="ctr"/>
                      <a:r>
                        <a:rPr lang="en-US" sz="1600" b="1" dirty="0"/>
                        <a:t>2.212</a:t>
                      </a:r>
                    </a:p>
                  </a:txBody>
                  <a:tcPr anchor="ctr"/>
                </a:tc>
                <a:extLst>
                  <a:ext uri="{0D108BD9-81ED-4DB2-BD59-A6C34878D82A}">
                    <a16:rowId xmlns:a16="http://schemas.microsoft.com/office/drawing/2014/main" val="1595004838"/>
                  </a:ext>
                </a:extLst>
              </a:tr>
            </a:tbl>
          </a:graphicData>
        </a:graphic>
      </p:graphicFrame>
      <p:pic>
        <p:nvPicPr>
          <p:cNvPr id="6" name="Graphic 5" descr="Man with cane with solid fill">
            <a:extLst>
              <a:ext uri="{FF2B5EF4-FFF2-40B4-BE49-F238E27FC236}">
                <a16:creationId xmlns:a16="http://schemas.microsoft.com/office/drawing/2014/main" id="{1B2CACC5-B06C-EB9D-1728-A2C9745506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48712" y="888314"/>
            <a:ext cx="1316736" cy="1316736"/>
          </a:xfrm>
          <a:prstGeom prst="rect">
            <a:avLst/>
          </a:prstGeom>
        </p:spPr>
      </p:pic>
      <p:cxnSp>
        <p:nvCxnSpPr>
          <p:cNvPr id="12" name="Straight Arrow Connector 11">
            <a:extLst>
              <a:ext uri="{FF2B5EF4-FFF2-40B4-BE49-F238E27FC236}">
                <a16:creationId xmlns:a16="http://schemas.microsoft.com/office/drawing/2014/main" id="{9394CDBB-45B8-9315-1EAD-E4AC4621518E}"/>
              </a:ext>
            </a:extLst>
          </p:cNvPr>
          <p:cNvCxnSpPr>
            <a:cxnSpLocks/>
          </p:cNvCxnSpPr>
          <p:nvPr/>
        </p:nvCxnSpPr>
        <p:spPr bwMode="auto">
          <a:xfrm flipV="1">
            <a:off x="4216631" y="1808513"/>
            <a:ext cx="4545094" cy="0"/>
          </a:xfrm>
          <a:prstGeom prst="straightConnector1">
            <a:avLst/>
          </a:prstGeom>
          <a:ln w="28575">
            <a:headEnd type="none" w="med" len="med"/>
            <a:tailEnd type="triangle"/>
          </a:ln>
          <a:extLs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1AF7A2E3-B95C-FA32-3A60-A22F5C5BFD8B}"/>
              </a:ext>
            </a:extLst>
          </p:cNvPr>
          <p:cNvSpPr txBox="1"/>
          <p:nvPr/>
        </p:nvSpPr>
        <p:spPr>
          <a:xfrm>
            <a:off x="4603715" y="1085238"/>
            <a:ext cx="3206968" cy="723275"/>
          </a:xfrm>
          <a:prstGeom prst="rect">
            <a:avLst/>
          </a:prstGeom>
          <a:noFill/>
        </p:spPr>
        <p:txBody>
          <a:bodyPr wrap="none" rtlCol="0">
            <a:spAutoFit/>
          </a:bodyPr>
          <a:lstStyle/>
          <a:p>
            <a:pPr algn="ctr">
              <a:spcAft>
                <a:spcPts val="600"/>
              </a:spcAft>
            </a:pPr>
            <a:r>
              <a:rPr lang="en-US" dirty="0"/>
              <a:t>Difference in member/patient </a:t>
            </a:r>
          </a:p>
          <a:p>
            <a:pPr algn="ctr">
              <a:spcAft>
                <a:spcPts val="600"/>
              </a:spcAft>
            </a:pPr>
            <a:r>
              <a:rPr lang="en-US" dirty="0"/>
              <a:t>clinical profile</a:t>
            </a:r>
          </a:p>
        </p:txBody>
      </p:sp>
      <p:pic>
        <p:nvPicPr>
          <p:cNvPr id="14" name="Graphic 13" descr="Person in wheelchair with solid fill">
            <a:extLst>
              <a:ext uri="{FF2B5EF4-FFF2-40B4-BE49-F238E27FC236}">
                <a16:creationId xmlns:a16="http://schemas.microsoft.com/office/drawing/2014/main" id="{DCB40BE2-F7FF-6DC0-C84E-16CA4773A1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48809" y="908671"/>
            <a:ext cx="1316736" cy="1247756"/>
          </a:xfrm>
          <a:prstGeom prst="rect">
            <a:avLst/>
          </a:prstGeom>
        </p:spPr>
      </p:pic>
      <p:sp>
        <p:nvSpPr>
          <p:cNvPr id="15" name="TextBox 14">
            <a:extLst>
              <a:ext uri="{FF2B5EF4-FFF2-40B4-BE49-F238E27FC236}">
                <a16:creationId xmlns:a16="http://schemas.microsoft.com/office/drawing/2014/main" id="{FD764ED4-AE90-0BF9-DD57-0294B34032D5}"/>
              </a:ext>
            </a:extLst>
          </p:cNvPr>
          <p:cNvSpPr txBox="1"/>
          <p:nvPr/>
        </p:nvSpPr>
        <p:spPr>
          <a:xfrm>
            <a:off x="6187440" y="5971961"/>
            <a:ext cx="5375201" cy="246221"/>
          </a:xfrm>
          <a:prstGeom prst="rect">
            <a:avLst/>
          </a:prstGeom>
          <a:noFill/>
        </p:spPr>
        <p:txBody>
          <a:bodyPr wrap="square" rtlCol="0">
            <a:spAutoFit/>
          </a:bodyPr>
          <a:lstStyle/>
          <a:p>
            <a:r>
              <a:rPr lang="en-US" sz="1000" dirty="0"/>
              <a:t>*</a:t>
            </a:r>
            <a:r>
              <a:rPr lang="en-US" sz="1000" i="1" dirty="0"/>
              <a:t>Severe Diabetic Eye Disease, Retinal Vein Occlusion, and Vitreous Hemorrhage</a:t>
            </a:r>
          </a:p>
        </p:txBody>
      </p:sp>
      <p:pic>
        <p:nvPicPr>
          <p:cNvPr id="22" name="Audio 21">
            <a:hlinkClick r:id="" action="ppaction://media"/>
            <a:extLst>
              <a:ext uri="{FF2B5EF4-FFF2-40B4-BE49-F238E27FC236}">
                <a16:creationId xmlns:a16="http://schemas.microsoft.com/office/drawing/2014/main" id="{B08F1203-C8E7-5E33-322E-2787E73C5B6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5903"/>
      </p:ext>
    </p:extLst>
  </p:cSld>
  <p:clrMapOvr>
    <a:masterClrMapping/>
  </p:clrMapOvr>
  <mc:AlternateContent xmlns:mc="http://schemas.openxmlformats.org/markup-compatibility/2006" xmlns:p14="http://schemas.microsoft.com/office/powerpoint/2010/main">
    <mc:Choice Requires="p14">
      <p:transition spd="slow" p14:dur="2000" advTm="57713"/>
    </mc:Choice>
    <mc:Fallback xmlns="">
      <p:transition spd="slow" advTm="57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6F9AD-944A-F89F-4B18-196282CDA420}"/>
              </a:ext>
            </a:extLst>
          </p:cNvPr>
          <p:cNvSpPr>
            <a:spLocks noGrp="1"/>
          </p:cNvSpPr>
          <p:nvPr>
            <p:ph type="title"/>
          </p:nvPr>
        </p:nvSpPr>
        <p:spPr/>
        <p:txBody>
          <a:bodyPr/>
          <a:lstStyle/>
          <a:p>
            <a:r>
              <a:rPr lang="en-US" dirty="0"/>
              <a:t>Common Provider Pitfalls…</a:t>
            </a:r>
          </a:p>
        </p:txBody>
      </p:sp>
      <p:sp>
        <p:nvSpPr>
          <p:cNvPr id="3" name="Content Placeholder 2">
            <a:extLst>
              <a:ext uri="{FF2B5EF4-FFF2-40B4-BE49-F238E27FC236}">
                <a16:creationId xmlns:a16="http://schemas.microsoft.com/office/drawing/2014/main" id="{7A8C1D50-0050-DABA-F4CB-BF503CA10322}"/>
              </a:ext>
            </a:extLst>
          </p:cNvPr>
          <p:cNvSpPr>
            <a:spLocks noGrp="1"/>
          </p:cNvSpPr>
          <p:nvPr>
            <p:ph idx="1"/>
          </p:nvPr>
        </p:nvSpPr>
        <p:spPr/>
        <p:txBody>
          <a:bodyPr/>
          <a:lstStyle/>
          <a:p>
            <a:r>
              <a:rPr lang="en-US" dirty="0"/>
              <a:t>Reporting only the primary diagnosis</a:t>
            </a:r>
          </a:p>
          <a:p>
            <a:r>
              <a:rPr lang="en-US" dirty="0"/>
              <a:t>Coding generic or unspecified codes</a:t>
            </a:r>
          </a:p>
          <a:p>
            <a:r>
              <a:rPr lang="en-US" dirty="0"/>
              <a:t>Using rule out diagnosis codes</a:t>
            </a:r>
          </a:p>
          <a:p>
            <a:r>
              <a:rPr lang="en-US" dirty="0"/>
              <a:t>Coding ‘History of’ as current</a:t>
            </a:r>
          </a:p>
          <a:p>
            <a:r>
              <a:rPr lang="en-US" dirty="0"/>
              <a:t>Not documenting evidence of active disease when coding active cancer</a:t>
            </a:r>
          </a:p>
          <a:p>
            <a:r>
              <a:rPr lang="en-US" dirty="0"/>
              <a:t>Lack of support for full ICD 10 code description (combination codes)</a:t>
            </a:r>
          </a:p>
          <a:p>
            <a:r>
              <a:rPr lang="en-US" dirty="0"/>
              <a:t>Overlooking conditions relevant to health status</a:t>
            </a:r>
          </a:p>
        </p:txBody>
      </p:sp>
      <p:sp>
        <p:nvSpPr>
          <p:cNvPr id="4" name="Slide Number Placeholder 3">
            <a:extLst>
              <a:ext uri="{FF2B5EF4-FFF2-40B4-BE49-F238E27FC236}">
                <a16:creationId xmlns:a16="http://schemas.microsoft.com/office/drawing/2014/main" id="{B0883882-A61A-342B-ECEC-CF7EC8113084}"/>
              </a:ext>
            </a:extLst>
          </p:cNvPr>
          <p:cNvSpPr>
            <a:spLocks noGrp="1"/>
          </p:cNvSpPr>
          <p:nvPr>
            <p:ph type="sldNum" sz="quarter" idx="10"/>
          </p:nvPr>
        </p:nvSpPr>
        <p:spPr/>
        <p:txBody>
          <a:bodyPr/>
          <a:lstStyle/>
          <a:p>
            <a:fld id="{660AD0E0-DF68-E742-B4F8-07D68D50E5A6}" type="slidenum">
              <a:rPr lang="en-US" smtClean="0"/>
              <a:pPr/>
              <a:t>9</a:t>
            </a:fld>
            <a:endParaRPr lang="en-US" dirty="0"/>
          </a:p>
        </p:txBody>
      </p:sp>
      <p:pic>
        <p:nvPicPr>
          <p:cNvPr id="14" name="Audio 13">
            <a:hlinkClick r:id="" action="ppaction://media"/>
            <a:extLst>
              <a:ext uri="{FF2B5EF4-FFF2-40B4-BE49-F238E27FC236}">
                <a16:creationId xmlns:a16="http://schemas.microsoft.com/office/drawing/2014/main" id="{875910E5-E9E4-4BF8-5A10-12C245E723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95884866"/>
      </p:ext>
    </p:extLst>
  </p:cSld>
  <p:clrMapOvr>
    <a:masterClrMapping/>
  </p:clrMapOvr>
  <mc:AlternateContent xmlns:mc="http://schemas.openxmlformats.org/markup-compatibility/2006" xmlns:p14="http://schemas.microsoft.com/office/powerpoint/2010/main">
    <mc:Choice Requires="p14">
      <p:transition spd="slow" p14:dur="2000" advTm="38903"/>
    </mc:Choice>
    <mc:Fallback xmlns="">
      <p:transition spd="slow" advTm="38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004e42">
      <a:dk1>
        <a:srgbClr val="004E41"/>
      </a:dk1>
      <a:lt1>
        <a:srgbClr val="F8F8F8"/>
      </a:lt1>
      <a:dk2>
        <a:srgbClr val="B6C7D2"/>
      </a:dk2>
      <a:lt2>
        <a:srgbClr val="3F515B"/>
      </a:lt2>
      <a:accent1>
        <a:srgbClr val="007F7F"/>
      </a:accent1>
      <a:accent2>
        <a:srgbClr val="F0B323"/>
      </a:accent2>
      <a:accent3>
        <a:srgbClr val="2A78CB"/>
      </a:accent3>
      <a:accent4>
        <a:srgbClr val="F36B10"/>
      </a:accent4>
      <a:accent5>
        <a:srgbClr val="C4CBCC"/>
      </a:accent5>
      <a:accent6>
        <a:srgbClr val="E0DCD8"/>
      </a:accent6>
      <a:hlink>
        <a:srgbClr val="2A78CB"/>
      </a:hlink>
      <a:folHlink>
        <a:srgbClr val="007F7F"/>
      </a:folHlink>
    </a:clrScheme>
    <a:fontScheme name="Martin's Point PC Fonts">
      <a:majorFont>
        <a:latin typeface="Trebuchet MS"/>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bwMode="auto">
        <a:blipFill dpi="0" rotWithShape="0">
          <a:blip xmlns:r="http://schemas.openxmlformats.org/officeDocument/2006/relationships" r:embed="rId1"/>
          <a:srcRect/>
          <a:tile tx="0" ty="0" sx="100000" sy="100000" flip="none" algn="tl"/>
        </a:blipFill>
        <a:ln w="25400" cap="flat" cmpd="sng" algn="ctr">
          <a:solidFill>
            <a:srgbClr val="92D050"/>
          </a:solidFill>
          <a:prstDash val="solid"/>
          <a:round/>
          <a:headEnd type="none" w="med" len="med"/>
          <a:tailEnd type="none" w="med" len="med"/>
        </a:ln>
        <a:effectLst/>
        <a:extLst>
          <a:ext uri="{AF507438-7753-43e0-B8FC-AC1667EBCBE1}">
            <a14:hiddenEffects xmlns:r="http://schemas.openxmlformats.org/officeDocument/2006/relationships" xmlns:p="http://schemas.openxmlformats.org/presentationml/2006/main"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a:spPr>
      <a:bodyPr/>
      <a:lst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968</TotalTime>
  <Words>1650</Words>
  <Application>Microsoft Office PowerPoint</Application>
  <PresentationFormat>Widescreen</PresentationFormat>
  <Paragraphs>172</Paragraphs>
  <Slides>11</Slides>
  <Notes>6</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Aptos</vt:lpstr>
      <vt:lpstr>Arial</vt:lpstr>
      <vt:lpstr>Calibri</vt:lpstr>
      <vt:lpstr>Helvetica</vt:lpstr>
      <vt:lpstr>public_sans</vt:lpstr>
      <vt:lpstr>Segoe UI</vt:lpstr>
      <vt:lpstr>Symbol</vt:lpstr>
      <vt:lpstr>Trebuchet MS</vt:lpstr>
      <vt:lpstr>var(--font-lexend)</vt:lpstr>
      <vt:lpstr>Office Theme</vt:lpstr>
      <vt:lpstr>Risk Adjustment 101</vt:lpstr>
      <vt:lpstr>Risk Adjustment 101</vt:lpstr>
      <vt:lpstr>How does Martin’s Point utilize Risk Adjustment?</vt:lpstr>
      <vt:lpstr>Medicare Risk Score Calculation</vt:lpstr>
      <vt:lpstr>What is an HCC?</vt:lpstr>
      <vt:lpstr>HCC 227: Cardiomyopathy/Myocarditis</vt:lpstr>
      <vt:lpstr>Hierarchy logic</vt:lpstr>
      <vt:lpstr>Risk Score Coding and Documentation Illustration</vt:lpstr>
      <vt:lpstr>Common Provider Pitfalls…</vt:lpstr>
      <vt:lpstr>Key Take Aways</vt:lpstr>
      <vt:lpstr>Questions? Contact us at RASupport@martinspoint.org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Sarah Dumais</dc:creator>
  <cp:keywords/>
  <dc:description/>
  <cp:lastModifiedBy>Sarah Perry</cp:lastModifiedBy>
  <cp:revision>133</cp:revision>
  <dcterms:created xsi:type="dcterms:W3CDTF">2017-04-11T20:40:03Z</dcterms:created>
  <dcterms:modified xsi:type="dcterms:W3CDTF">2025-05-06T15:51:07Z</dcterms:modified>
  <cp:category/>
</cp:coreProperties>
</file>