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2" r:id="rId2"/>
    <p:sldId id="279" r:id="rId3"/>
    <p:sldId id="285" r:id="rId4"/>
    <p:sldId id="281" r:id="rId5"/>
    <p:sldId id="286" r:id="rId6"/>
    <p:sldId id="27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A7818A-03B0-6B1F-7A3A-293A5D2840CC}" name="Jeff Smagula" initials="JS" userId="S::jeff.smagula@martinspoint.org::abf49270-69c7-491c-80b8-7abbe278ef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C42"/>
    <a:srgbClr val="CECECE"/>
    <a:srgbClr val="D9D9D9"/>
    <a:srgbClr val="F8F8F8"/>
    <a:srgbClr val="F9F9F9"/>
    <a:srgbClr val="3D3D3E"/>
    <a:srgbClr val="49CAB6"/>
    <a:srgbClr val="004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/>
    <p:restoredTop sz="94683"/>
  </p:normalViewPr>
  <p:slideViewPr>
    <p:cSldViewPr snapToGrid="0" snapToObjects="1">
      <p:cViewPr varScale="1">
        <p:scale>
          <a:sx n="106" d="100"/>
          <a:sy n="106" d="100"/>
        </p:scale>
        <p:origin x="774" y="96"/>
      </p:cViewPr>
      <p:guideLst>
        <p:guide orient="horz" pos="2160"/>
        <p:guide pos="38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468C8-DFBC-4EF4-B7FC-3D83A6162F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C75EC-C687-465E-AFB1-AF5425D241F1}">
      <dgm:prSet phldrT="[Text]"/>
      <dgm:spPr/>
      <dgm:t>
        <a:bodyPr/>
        <a:lstStyle/>
        <a:p>
          <a:r>
            <a:rPr lang="en-US" dirty="0"/>
            <a:t>Over 38 million children and adults in the U.S. have diabetes.</a:t>
          </a:r>
        </a:p>
      </dgm:t>
    </dgm:pt>
    <dgm:pt modelId="{D2942CAD-C6AA-446F-9C57-D9F0BFC4DD3F}" type="parTrans" cxnId="{D468FAE0-01DF-4D56-AB4B-4FAE2984CDD4}">
      <dgm:prSet/>
      <dgm:spPr/>
      <dgm:t>
        <a:bodyPr/>
        <a:lstStyle/>
        <a:p>
          <a:endParaRPr lang="en-US"/>
        </a:p>
      </dgm:t>
    </dgm:pt>
    <dgm:pt modelId="{EEAEDC43-DC3E-4B93-A502-4E6822E72566}" type="sibTrans" cxnId="{D468FAE0-01DF-4D56-AB4B-4FAE2984CDD4}">
      <dgm:prSet/>
      <dgm:spPr/>
      <dgm:t>
        <a:bodyPr/>
        <a:lstStyle/>
        <a:p>
          <a:endParaRPr lang="en-US"/>
        </a:p>
      </dgm:t>
    </dgm:pt>
    <dgm:pt modelId="{54D43C7B-A98E-4D51-B1BB-7567832CBC3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29.2% of seniors 65 and older have diabetes.</a:t>
          </a:r>
          <a:endParaRPr lang="en-US" dirty="0">
            <a:solidFill>
              <a:schemeClr val="bg1"/>
            </a:solidFill>
          </a:endParaRPr>
        </a:p>
      </dgm:t>
    </dgm:pt>
    <dgm:pt modelId="{B26D8401-CF6B-4FFF-BD53-E56E467B649E}" type="parTrans" cxnId="{4150B0D3-EED7-44B8-BF8A-91FD33EA8150}">
      <dgm:prSet/>
      <dgm:spPr/>
      <dgm:t>
        <a:bodyPr/>
        <a:lstStyle/>
        <a:p>
          <a:endParaRPr lang="en-US"/>
        </a:p>
      </dgm:t>
    </dgm:pt>
    <dgm:pt modelId="{EF964BC2-F7FA-4BF0-B682-A460EBB54984}" type="sibTrans" cxnId="{4150B0D3-EED7-44B8-BF8A-91FD33EA8150}">
      <dgm:prSet/>
      <dgm:spPr/>
      <dgm:t>
        <a:bodyPr/>
        <a:lstStyle/>
        <a:p>
          <a:endParaRPr lang="en-US"/>
        </a:p>
      </dgm:t>
    </dgm:pt>
    <dgm:pt modelId="{884C313B-6BF6-4371-9421-10EFF609955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1.2 million new cases annually.</a:t>
          </a:r>
          <a:endParaRPr lang="en-US" dirty="0">
            <a:solidFill>
              <a:schemeClr val="bg1"/>
            </a:solidFill>
          </a:endParaRPr>
        </a:p>
      </dgm:t>
    </dgm:pt>
    <dgm:pt modelId="{E9D46972-9F65-4146-A9B9-0A2D9402229D}" type="parTrans" cxnId="{74549BBA-9E05-4D64-BA04-54E94C279118}">
      <dgm:prSet/>
      <dgm:spPr/>
      <dgm:t>
        <a:bodyPr/>
        <a:lstStyle/>
        <a:p>
          <a:endParaRPr lang="en-US"/>
        </a:p>
      </dgm:t>
    </dgm:pt>
    <dgm:pt modelId="{B39EFB8B-D470-48A6-991E-475AF2DD3071}" type="sibTrans" cxnId="{74549BBA-9E05-4D64-BA04-54E94C279118}">
      <dgm:prSet/>
      <dgm:spPr/>
      <dgm:t>
        <a:bodyPr/>
        <a:lstStyle/>
        <a:p>
          <a:endParaRPr lang="en-US"/>
        </a:p>
      </dgm:t>
    </dgm:pt>
    <dgm:pt modelId="{A2F2A67C-F045-4924-9BCF-A5EB58B03876}">
      <dgm:prSet/>
      <dgm:spPr/>
      <dgm:t>
        <a:bodyPr/>
        <a:lstStyle/>
        <a:p>
          <a:r>
            <a:rPr lang="en-US" dirty="0">
              <a:solidFill>
                <a:srgbClr val="F8F8F8"/>
              </a:solidFill>
            </a:rPr>
            <a:t>The national cost of diabetes in the U.S. in 2022 </a:t>
          </a:r>
          <a:r>
            <a:rPr lang="en-US" b="0" i="0" dirty="0">
              <a:solidFill>
                <a:srgbClr val="F8F8F8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was more than $412.9 billion, up from $327 billion in 2017.</a:t>
          </a:r>
          <a:endParaRPr lang="en-US" dirty="0">
            <a:solidFill>
              <a:srgbClr val="F8F8F8"/>
            </a:solidFill>
          </a:endParaRPr>
        </a:p>
      </dgm:t>
    </dgm:pt>
    <dgm:pt modelId="{E3A38675-8FF9-4181-9FF9-F8151CCAD4D4}" type="parTrans" cxnId="{0F8BEF2D-F31E-4DD8-B62C-C18B59703B6C}">
      <dgm:prSet/>
      <dgm:spPr/>
      <dgm:t>
        <a:bodyPr/>
        <a:lstStyle/>
        <a:p>
          <a:endParaRPr lang="en-US"/>
        </a:p>
      </dgm:t>
    </dgm:pt>
    <dgm:pt modelId="{9B3F6008-9ADE-4075-8509-2C6A27DA4F7F}" type="sibTrans" cxnId="{0F8BEF2D-F31E-4DD8-B62C-C18B59703B6C}">
      <dgm:prSet/>
      <dgm:spPr/>
      <dgm:t>
        <a:bodyPr/>
        <a:lstStyle/>
        <a:p>
          <a:endParaRPr lang="en-US"/>
        </a:p>
      </dgm:t>
    </dgm:pt>
    <dgm:pt modelId="{3CC8A15E-E490-4B68-AF89-A7F1DC8CDA79}">
      <dgm:prSet phldrT="[Text]"/>
      <dgm:spPr/>
      <dgm:t>
        <a:bodyPr/>
        <a:lstStyle/>
        <a:p>
          <a:r>
            <a:rPr lang="en-US" b="0" i="0" dirty="0"/>
            <a:t>Diabetes was the eighth leading cause of death in the United States in 2021.</a:t>
          </a:r>
          <a:endParaRPr lang="en-US" dirty="0">
            <a:solidFill>
              <a:schemeClr val="bg1"/>
            </a:solidFill>
          </a:endParaRPr>
        </a:p>
      </dgm:t>
    </dgm:pt>
    <dgm:pt modelId="{FC0C49CC-F825-4DAC-A0D4-663C4640D596}" type="parTrans" cxnId="{73581EE4-B296-49B2-A4AE-0FD0D11C8C63}">
      <dgm:prSet/>
      <dgm:spPr/>
      <dgm:t>
        <a:bodyPr/>
        <a:lstStyle/>
        <a:p>
          <a:endParaRPr lang="en-US"/>
        </a:p>
      </dgm:t>
    </dgm:pt>
    <dgm:pt modelId="{86044990-9625-4152-B353-200C69F82740}" type="sibTrans" cxnId="{73581EE4-B296-49B2-A4AE-0FD0D11C8C63}">
      <dgm:prSet/>
      <dgm:spPr/>
      <dgm:t>
        <a:bodyPr/>
        <a:lstStyle/>
        <a:p>
          <a:endParaRPr lang="en-US"/>
        </a:p>
      </dgm:t>
    </dgm:pt>
    <dgm:pt modelId="{38D2231C-C435-4076-AB7C-598CBF2BBAC3}" type="pres">
      <dgm:prSet presAssocID="{93D468C8-DFBC-4EF4-B7FC-3D83A6162FBC}" presName="linear" presStyleCnt="0">
        <dgm:presLayoutVars>
          <dgm:dir/>
          <dgm:animLvl val="lvl"/>
          <dgm:resizeHandles val="exact"/>
        </dgm:presLayoutVars>
      </dgm:prSet>
      <dgm:spPr/>
    </dgm:pt>
    <dgm:pt modelId="{F67D81E2-072B-4653-9C2F-6968D793A9F7}" type="pres">
      <dgm:prSet presAssocID="{4F2C75EC-C687-465E-AFB1-AF5425D241F1}" presName="parentLin" presStyleCnt="0"/>
      <dgm:spPr/>
    </dgm:pt>
    <dgm:pt modelId="{40551F37-CFEA-46D7-8BCA-5DD951834F5A}" type="pres">
      <dgm:prSet presAssocID="{4F2C75EC-C687-465E-AFB1-AF5425D241F1}" presName="parentLeftMargin" presStyleLbl="node1" presStyleIdx="0" presStyleCnt="5"/>
      <dgm:spPr/>
    </dgm:pt>
    <dgm:pt modelId="{9E124E3E-A389-4F7C-9E68-E5406801E1D7}" type="pres">
      <dgm:prSet presAssocID="{4F2C75EC-C687-465E-AFB1-AF5425D241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F25032C-CCD1-46D4-A545-B6BC76F370E8}" type="pres">
      <dgm:prSet presAssocID="{4F2C75EC-C687-465E-AFB1-AF5425D241F1}" presName="negativeSpace" presStyleCnt="0"/>
      <dgm:spPr/>
    </dgm:pt>
    <dgm:pt modelId="{5031247C-9227-4701-9CDA-FD3FE6958573}" type="pres">
      <dgm:prSet presAssocID="{4F2C75EC-C687-465E-AFB1-AF5425D241F1}" presName="childText" presStyleLbl="conFgAcc1" presStyleIdx="0" presStyleCnt="5">
        <dgm:presLayoutVars>
          <dgm:bulletEnabled val="1"/>
        </dgm:presLayoutVars>
      </dgm:prSet>
      <dgm:spPr/>
    </dgm:pt>
    <dgm:pt modelId="{616D799C-A7F2-4DAD-BCBA-60C8714498D2}" type="pres">
      <dgm:prSet presAssocID="{EEAEDC43-DC3E-4B93-A502-4E6822E72566}" presName="spaceBetweenRectangles" presStyleCnt="0"/>
      <dgm:spPr/>
    </dgm:pt>
    <dgm:pt modelId="{915B2659-C36D-4826-A66F-94B4F79F2DD3}" type="pres">
      <dgm:prSet presAssocID="{A2F2A67C-F045-4924-9BCF-A5EB58B03876}" presName="parentLin" presStyleCnt="0"/>
      <dgm:spPr/>
    </dgm:pt>
    <dgm:pt modelId="{10201B38-19C0-4758-8DE7-F9998DB77554}" type="pres">
      <dgm:prSet presAssocID="{A2F2A67C-F045-4924-9BCF-A5EB58B03876}" presName="parentLeftMargin" presStyleLbl="node1" presStyleIdx="0" presStyleCnt="5"/>
      <dgm:spPr/>
    </dgm:pt>
    <dgm:pt modelId="{099175E0-DE45-40C4-A988-97ADB87E8F78}" type="pres">
      <dgm:prSet presAssocID="{A2F2A67C-F045-4924-9BCF-A5EB58B0387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A84D0AE-86C5-4F2A-A8AB-91AE811BC593}" type="pres">
      <dgm:prSet presAssocID="{A2F2A67C-F045-4924-9BCF-A5EB58B03876}" presName="negativeSpace" presStyleCnt="0"/>
      <dgm:spPr/>
    </dgm:pt>
    <dgm:pt modelId="{E895B105-E0E9-4209-873C-995EC3EC7E04}" type="pres">
      <dgm:prSet presAssocID="{A2F2A67C-F045-4924-9BCF-A5EB58B03876}" presName="childText" presStyleLbl="conFgAcc1" presStyleIdx="1" presStyleCnt="5">
        <dgm:presLayoutVars>
          <dgm:bulletEnabled val="1"/>
        </dgm:presLayoutVars>
      </dgm:prSet>
      <dgm:spPr/>
    </dgm:pt>
    <dgm:pt modelId="{D59B7C41-9765-4227-8371-F71FEF4F9F33}" type="pres">
      <dgm:prSet presAssocID="{9B3F6008-9ADE-4075-8509-2C6A27DA4F7F}" presName="spaceBetweenRectangles" presStyleCnt="0"/>
      <dgm:spPr/>
    </dgm:pt>
    <dgm:pt modelId="{6C96F7CB-3BD0-4A62-90EF-1EA454DFD6CE}" type="pres">
      <dgm:prSet presAssocID="{54D43C7B-A98E-4D51-B1BB-7567832CBC33}" presName="parentLin" presStyleCnt="0"/>
      <dgm:spPr/>
    </dgm:pt>
    <dgm:pt modelId="{FFDB3314-A7E3-4FA7-9C63-D40403B626D8}" type="pres">
      <dgm:prSet presAssocID="{54D43C7B-A98E-4D51-B1BB-7567832CBC33}" presName="parentLeftMargin" presStyleLbl="node1" presStyleIdx="1" presStyleCnt="5"/>
      <dgm:spPr/>
    </dgm:pt>
    <dgm:pt modelId="{CE2547BA-108D-491E-8791-E6FB4FE2B135}" type="pres">
      <dgm:prSet presAssocID="{54D43C7B-A98E-4D51-B1BB-7567832CBC3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D7D798-DD2E-425E-8727-A7333310471D}" type="pres">
      <dgm:prSet presAssocID="{54D43C7B-A98E-4D51-B1BB-7567832CBC33}" presName="negativeSpace" presStyleCnt="0"/>
      <dgm:spPr/>
    </dgm:pt>
    <dgm:pt modelId="{0C08A68B-86D5-4460-8A75-88590F4B28C7}" type="pres">
      <dgm:prSet presAssocID="{54D43C7B-A98E-4D51-B1BB-7567832CBC33}" presName="childText" presStyleLbl="conFgAcc1" presStyleIdx="2" presStyleCnt="5">
        <dgm:presLayoutVars>
          <dgm:bulletEnabled val="1"/>
        </dgm:presLayoutVars>
      </dgm:prSet>
      <dgm:spPr/>
    </dgm:pt>
    <dgm:pt modelId="{9E7731AC-662D-4CC5-9F34-642ABE213E36}" type="pres">
      <dgm:prSet presAssocID="{EF964BC2-F7FA-4BF0-B682-A460EBB54984}" presName="spaceBetweenRectangles" presStyleCnt="0"/>
      <dgm:spPr/>
    </dgm:pt>
    <dgm:pt modelId="{23DB4463-62FF-43EA-9007-3F9D00853587}" type="pres">
      <dgm:prSet presAssocID="{884C313B-6BF6-4371-9421-10EFF609955D}" presName="parentLin" presStyleCnt="0"/>
      <dgm:spPr/>
    </dgm:pt>
    <dgm:pt modelId="{EBB451BF-4720-46C9-A362-DA770143BA48}" type="pres">
      <dgm:prSet presAssocID="{884C313B-6BF6-4371-9421-10EFF609955D}" presName="parentLeftMargin" presStyleLbl="node1" presStyleIdx="2" presStyleCnt="5"/>
      <dgm:spPr/>
    </dgm:pt>
    <dgm:pt modelId="{2BA83E87-5F7F-438E-9BCC-0344D672F782}" type="pres">
      <dgm:prSet presAssocID="{884C313B-6BF6-4371-9421-10EFF609955D}" presName="parentText" presStyleLbl="node1" presStyleIdx="3" presStyleCnt="5" custLinFactNeighborY="-1334">
        <dgm:presLayoutVars>
          <dgm:chMax val="0"/>
          <dgm:bulletEnabled val="1"/>
        </dgm:presLayoutVars>
      </dgm:prSet>
      <dgm:spPr/>
    </dgm:pt>
    <dgm:pt modelId="{75C6A852-133D-4865-9768-3E6227E7832F}" type="pres">
      <dgm:prSet presAssocID="{884C313B-6BF6-4371-9421-10EFF609955D}" presName="negativeSpace" presStyleCnt="0"/>
      <dgm:spPr/>
    </dgm:pt>
    <dgm:pt modelId="{F7CEA300-E722-4156-A5FC-C5D07842AD30}" type="pres">
      <dgm:prSet presAssocID="{884C313B-6BF6-4371-9421-10EFF609955D}" presName="childText" presStyleLbl="conFgAcc1" presStyleIdx="3" presStyleCnt="5">
        <dgm:presLayoutVars>
          <dgm:bulletEnabled val="1"/>
        </dgm:presLayoutVars>
      </dgm:prSet>
      <dgm:spPr/>
    </dgm:pt>
    <dgm:pt modelId="{68131423-95FA-4947-B0E5-B3838240C974}" type="pres">
      <dgm:prSet presAssocID="{B39EFB8B-D470-48A6-991E-475AF2DD3071}" presName="spaceBetweenRectangles" presStyleCnt="0"/>
      <dgm:spPr/>
    </dgm:pt>
    <dgm:pt modelId="{1AC8CD96-A1D3-4116-8AC6-C7B5D2A58C98}" type="pres">
      <dgm:prSet presAssocID="{3CC8A15E-E490-4B68-AF89-A7F1DC8CDA79}" presName="parentLin" presStyleCnt="0"/>
      <dgm:spPr/>
    </dgm:pt>
    <dgm:pt modelId="{FBF68B0C-207B-409D-85BB-9745DB6A5BDC}" type="pres">
      <dgm:prSet presAssocID="{3CC8A15E-E490-4B68-AF89-A7F1DC8CDA79}" presName="parentLeftMargin" presStyleLbl="node1" presStyleIdx="3" presStyleCnt="5"/>
      <dgm:spPr/>
    </dgm:pt>
    <dgm:pt modelId="{8C6E7A29-0C13-4082-9CF6-A10EC9AD7074}" type="pres">
      <dgm:prSet presAssocID="{3CC8A15E-E490-4B68-AF89-A7F1DC8CDA7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DD1352A-A412-46F2-9CBE-9CEF8CA320B1}" type="pres">
      <dgm:prSet presAssocID="{3CC8A15E-E490-4B68-AF89-A7F1DC8CDA79}" presName="negativeSpace" presStyleCnt="0"/>
      <dgm:spPr/>
    </dgm:pt>
    <dgm:pt modelId="{D1FD3E26-80D6-4DF4-8C91-EA27CA9C23B7}" type="pres">
      <dgm:prSet presAssocID="{3CC8A15E-E490-4B68-AF89-A7F1DC8CDA7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A2FA016-058A-40F2-886A-B74A483B1657}" type="presOf" srcId="{3CC8A15E-E490-4B68-AF89-A7F1DC8CDA79}" destId="{FBF68B0C-207B-409D-85BB-9745DB6A5BDC}" srcOrd="0" destOrd="0" presId="urn:microsoft.com/office/officeart/2005/8/layout/list1"/>
    <dgm:cxn modelId="{630A3C23-D5D7-43D0-BF7B-6C33EE3FDE5E}" type="presOf" srcId="{884C313B-6BF6-4371-9421-10EFF609955D}" destId="{EBB451BF-4720-46C9-A362-DA770143BA48}" srcOrd="0" destOrd="0" presId="urn:microsoft.com/office/officeart/2005/8/layout/list1"/>
    <dgm:cxn modelId="{1F8CB728-3EAC-407C-B0D8-A9E08BBD9756}" type="presOf" srcId="{54D43C7B-A98E-4D51-B1BB-7567832CBC33}" destId="{FFDB3314-A7E3-4FA7-9C63-D40403B626D8}" srcOrd="0" destOrd="0" presId="urn:microsoft.com/office/officeart/2005/8/layout/list1"/>
    <dgm:cxn modelId="{0F8BEF2D-F31E-4DD8-B62C-C18B59703B6C}" srcId="{93D468C8-DFBC-4EF4-B7FC-3D83A6162FBC}" destId="{A2F2A67C-F045-4924-9BCF-A5EB58B03876}" srcOrd="1" destOrd="0" parTransId="{E3A38675-8FF9-4181-9FF9-F8151CCAD4D4}" sibTransId="{9B3F6008-9ADE-4075-8509-2C6A27DA4F7F}"/>
    <dgm:cxn modelId="{76005C33-5549-4735-A425-246363205BD4}" type="presOf" srcId="{93D468C8-DFBC-4EF4-B7FC-3D83A6162FBC}" destId="{38D2231C-C435-4076-AB7C-598CBF2BBAC3}" srcOrd="0" destOrd="0" presId="urn:microsoft.com/office/officeart/2005/8/layout/list1"/>
    <dgm:cxn modelId="{EF6EAE61-6A88-4D06-AEB6-2D34ED6A4F0E}" type="presOf" srcId="{884C313B-6BF6-4371-9421-10EFF609955D}" destId="{2BA83E87-5F7F-438E-9BCC-0344D672F782}" srcOrd="1" destOrd="0" presId="urn:microsoft.com/office/officeart/2005/8/layout/list1"/>
    <dgm:cxn modelId="{63A8C57B-0AF1-4A37-98C6-9F3581A16FD7}" type="presOf" srcId="{A2F2A67C-F045-4924-9BCF-A5EB58B03876}" destId="{099175E0-DE45-40C4-A988-97ADB87E8F78}" srcOrd="1" destOrd="0" presId="urn:microsoft.com/office/officeart/2005/8/layout/list1"/>
    <dgm:cxn modelId="{FE7DAC7C-A4DA-4869-902B-A7CF53BD6CFA}" type="presOf" srcId="{4F2C75EC-C687-465E-AFB1-AF5425D241F1}" destId="{40551F37-CFEA-46D7-8BCA-5DD951834F5A}" srcOrd="0" destOrd="0" presId="urn:microsoft.com/office/officeart/2005/8/layout/list1"/>
    <dgm:cxn modelId="{A3466295-42AF-4819-AC77-B2C7FE36116C}" type="presOf" srcId="{3CC8A15E-E490-4B68-AF89-A7F1DC8CDA79}" destId="{8C6E7A29-0C13-4082-9CF6-A10EC9AD7074}" srcOrd="1" destOrd="0" presId="urn:microsoft.com/office/officeart/2005/8/layout/list1"/>
    <dgm:cxn modelId="{74549BBA-9E05-4D64-BA04-54E94C279118}" srcId="{93D468C8-DFBC-4EF4-B7FC-3D83A6162FBC}" destId="{884C313B-6BF6-4371-9421-10EFF609955D}" srcOrd="3" destOrd="0" parTransId="{E9D46972-9F65-4146-A9B9-0A2D9402229D}" sibTransId="{B39EFB8B-D470-48A6-991E-475AF2DD3071}"/>
    <dgm:cxn modelId="{C911B4CC-697C-46D0-B645-021202FB4920}" type="presOf" srcId="{54D43C7B-A98E-4D51-B1BB-7567832CBC33}" destId="{CE2547BA-108D-491E-8791-E6FB4FE2B135}" srcOrd="1" destOrd="0" presId="urn:microsoft.com/office/officeart/2005/8/layout/list1"/>
    <dgm:cxn modelId="{4150B0D3-EED7-44B8-BF8A-91FD33EA8150}" srcId="{93D468C8-DFBC-4EF4-B7FC-3D83A6162FBC}" destId="{54D43C7B-A98E-4D51-B1BB-7567832CBC33}" srcOrd="2" destOrd="0" parTransId="{B26D8401-CF6B-4FFF-BD53-E56E467B649E}" sibTransId="{EF964BC2-F7FA-4BF0-B682-A460EBB54984}"/>
    <dgm:cxn modelId="{6E3C51D8-E4CD-46BC-8268-B32BE134F505}" type="presOf" srcId="{A2F2A67C-F045-4924-9BCF-A5EB58B03876}" destId="{10201B38-19C0-4758-8DE7-F9998DB77554}" srcOrd="0" destOrd="0" presId="urn:microsoft.com/office/officeart/2005/8/layout/list1"/>
    <dgm:cxn modelId="{D468FAE0-01DF-4D56-AB4B-4FAE2984CDD4}" srcId="{93D468C8-DFBC-4EF4-B7FC-3D83A6162FBC}" destId="{4F2C75EC-C687-465E-AFB1-AF5425D241F1}" srcOrd="0" destOrd="0" parTransId="{D2942CAD-C6AA-446F-9C57-D9F0BFC4DD3F}" sibTransId="{EEAEDC43-DC3E-4B93-A502-4E6822E72566}"/>
    <dgm:cxn modelId="{73581EE4-B296-49B2-A4AE-0FD0D11C8C63}" srcId="{93D468C8-DFBC-4EF4-B7FC-3D83A6162FBC}" destId="{3CC8A15E-E490-4B68-AF89-A7F1DC8CDA79}" srcOrd="4" destOrd="0" parTransId="{FC0C49CC-F825-4DAC-A0D4-663C4640D596}" sibTransId="{86044990-9625-4152-B353-200C69F82740}"/>
    <dgm:cxn modelId="{C5995AE6-D43C-4D66-A2EF-B44D2144B507}" type="presOf" srcId="{4F2C75EC-C687-465E-AFB1-AF5425D241F1}" destId="{9E124E3E-A389-4F7C-9E68-E5406801E1D7}" srcOrd="1" destOrd="0" presId="urn:microsoft.com/office/officeart/2005/8/layout/list1"/>
    <dgm:cxn modelId="{D08BF2FD-C5A8-4961-9BE5-B09CF208D58C}" type="presParOf" srcId="{38D2231C-C435-4076-AB7C-598CBF2BBAC3}" destId="{F67D81E2-072B-4653-9C2F-6968D793A9F7}" srcOrd="0" destOrd="0" presId="urn:microsoft.com/office/officeart/2005/8/layout/list1"/>
    <dgm:cxn modelId="{EDC6F27A-54C0-4AEF-9EA7-8F41AC548502}" type="presParOf" srcId="{F67D81E2-072B-4653-9C2F-6968D793A9F7}" destId="{40551F37-CFEA-46D7-8BCA-5DD951834F5A}" srcOrd="0" destOrd="0" presId="urn:microsoft.com/office/officeart/2005/8/layout/list1"/>
    <dgm:cxn modelId="{52390555-13B1-4708-AAA7-747A3DD7DA27}" type="presParOf" srcId="{F67D81E2-072B-4653-9C2F-6968D793A9F7}" destId="{9E124E3E-A389-4F7C-9E68-E5406801E1D7}" srcOrd="1" destOrd="0" presId="urn:microsoft.com/office/officeart/2005/8/layout/list1"/>
    <dgm:cxn modelId="{B9E580E9-40FA-4496-A776-59A4E13AA168}" type="presParOf" srcId="{38D2231C-C435-4076-AB7C-598CBF2BBAC3}" destId="{EF25032C-CCD1-46D4-A545-B6BC76F370E8}" srcOrd="1" destOrd="0" presId="urn:microsoft.com/office/officeart/2005/8/layout/list1"/>
    <dgm:cxn modelId="{0DC89013-F545-4347-95F9-C3FC47BFE17C}" type="presParOf" srcId="{38D2231C-C435-4076-AB7C-598CBF2BBAC3}" destId="{5031247C-9227-4701-9CDA-FD3FE6958573}" srcOrd="2" destOrd="0" presId="urn:microsoft.com/office/officeart/2005/8/layout/list1"/>
    <dgm:cxn modelId="{25053B08-6069-4A11-8CC1-738FC2198146}" type="presParOf" srcId="{38D2231C-C435-4076-AB7C-598CBF2BBAC3}" destId="{616D799C-A7F2-4DAD-BCBA-60C8714498D2}" srcOrd="3" destOrd="0" presId="urn:microsoft.com/office/officeart/2005/8/layout/list1"/>
    <dgm:cxn modelId="{889548EE-18DE-4FE1-99EA-5EFC337D23A0}" type="presParOf" srcId="{38D2231C-C435-4076-AB7C-598CBF2BBAC3}" destId="{915B2659-C36D-4826-A66F-94B4F79F2DD3}" srcOrd="4" destOrd="0" presId="urn:microsoft.com/office/officeart/2005/8/layout/list1"/>
    <dgm:cxn modelId="{1E887307-CD37-4CCA-A467-B73C5EB5F4CD}" type="presParOf" srcId="{915B2659-C36D-4826-A66F-94B4F79F2DD3}" destId="{10201B38-19C0-4758-8DE7-F9998DB77554}" srcOrd="0" destOrd="0" presId="urn:microsoft.com/office/officeart/2005/8/layout/list1"/>
    <dgm:cxn modelId="{8DC28C9D-E10A-4115-8531-B70FEA033D43}" type="presParOf" srcId="{915B2659-C36D-4826-A66F-94B4F79F2DD3}" destId="{099175E0-DE45-40C4-A988-97ADB87E8F78}" srcOrd="1" destOrd="0" presId="urn:microsoft.com/office/officeart/2005/8/layout/list1"/>
    <dgm:cxn modelId="{A873F8C0-58C1-46AE-82DB-B67113D813AB}" type="presParOf" srcId="{38D2231C-C435-4076-AB7C-598CBF2BBAC3}" destId="{BA84D0AE-86C5-4F2A-A8AB-91AE811BC593}" srcOrd="5" destOrd="0" presId="urn:microsoft.com/office/officeart/2005/8/layout/list1"/>
    <dgm:cxn modelId="{A8D178B7-3A86-439E-87D3-353E195082F4}" type="presParOf" srcId="{38D2231C-C435-4076-AB7C-598CBF2BBAC3}" destId="{E895B105-E0E9-4209-873C-995EC3EC7E04}" srcOrd="6" destOrd="0" presId="urn:microsoft.com/office/officeart/2005/8/layout/list1"/>
    <dgm:cxn modelId="{F2217598-EFD2-482C-875D-8C3021DB2B5F}" type="presParOf" srcId="{38D2231C-C435-4076-AB7C-598CBF2BBAC3}" destId="{D59B7C41-9765-4227-8371-F71FEF4F9F33}" srcOrd="7" destOrd="0" presId="urn:microsoft.com/office/officeart/2005/8/layout/list1"/>
    <dgm:cxn modelId="{7F68264D-8E00-428C-ACDE-5D6D1B0F9AE7}" type="presParOf" srcId="{38D2231C-C435-4076-AB7C-598CBF2BBAC3}" destId="{6C96F7CB-3BD0-4A62-90EF-1EA454DFD6CE}" srcOrd="8" destOrd="0" presId="urn:microsoft.com/office/officeart/2005/8/layout/list1"/>
    <dgm:cxn modelId="{F85469DA-CB95-4C87-BFDF-BDB0CCE731AE}" type="presParOf" srcId="{6C96F7CB-3BD0-4A62-90EF-1EA454DFD6CE}" destId="{FFDB3314-A7E3-4FA7-9C63-D40403B626D8}" srcOrd="0" destOrd="0" presId="urn:microsoft.com/office/officeart/2005/8/layout/list1"/>
    <dgm:cxn modelId="{A2A2B2A1-EC62-489B-80A4-A30D3A875AD3}" type="presParOf" srcId="{6C96F7CB-3BD0-4A62-90EF-1EA454DFD6CE}" destId="{CE2547BA-108D-491E-8791-E6FB4FE2B135}" srcOrd="1" destOrd="0" presId="urn:microsoft.com/office/officeart/2005/8/layout/list1"/>
    <dgm:cxn modelId="{E0CAF29F-EC4E-4AA9-BF97-7E38045DECE1}" type="presParOf" srcId="{38D2231C-C435-4076-AB7C-598CBF2BBAC3}" destId="{F8D7D798-DD2E-425E-8727-A7333310471D}" srcOrd="9" destOrd="0" presId="urn:microsoft.com/office/officeart/2005/8/layout/list1"/>
    <dgm:cxn modelId="{1693DEE7-D50D-4D11-9F78-F2E4FC6CEBAB}" type="presParOf" srcId="{38D2231C-C435-4076-AB7C-598CBF2BBAC3}" destId="{0C08A68B-86D5-4460-8A75-88590F4B28C7}" srcOrd="10" destOrd="0" presId="urn:microsoft.com/office/officeart/2005/8/layout/list1"/>
    <dgm:cxn modelId="{2A458A6A-BB69-47AF-B13E-0DC5A8866EFF}" type="presParOf" srcId="{38D2231C-C435-4076-AB7C-598CBF2BBAC3}" destId="{9E7731AC-662D-4CC5-9F34-642ABE213E36}" srcOrd="11" destOrd="0" presId="urn:microsoft.com/office/officeart/2005/8/layout/list1"/>
    <dgm:cxn modelId="{CA052738-E8F8-45B6-92AF-40B577AC5400}" type="presParOf" srcId="{38D2231C-C435-4076-AB7C-598CBF2BBAC3}" destId="{23DB4463-62FF-43EA-9007-3F9D00853587}" srcOrd="12" destOrd="0" presId="urn:microsoft.com/office/officeart/2005/8/layout/list1"/>
    <dgm:cxn modelId="{35D968BD-3681-4243-8B22-3C7364D4B042}" type="presParOf" srcId="{23DB4463-62FF-43EA-9007-3F9D00853587}" destId="{EBB451BF-4720-46C9-A362-DA770143BA48}" srcOrd="0" destOrd="0" presId="urn:microsoft.com/office/officeart/2005/8/layout/list1"/>
    <dgm:cxn modelId="{CE9B5D7C-2CBB-423F-AF60-AA666977B357}" type="presParOf" srcId="{23DB4463-62FF-43EA-9007-3F9D00853587}" destId="{2BA83E87-5F7F-438E-9BCC-0344D672F782}" srcOrd="1" destOrd="0" presId="urn:microsoft.com/office/officeart/2005/8/layout/list1"/>
    <dgm:cxn modelId="{C120BF01-57B9-4304-9057-BCD0CF110CCC}" type="presParOf" srcId="{38D2231C-C435-4076-AB7C-598CBF2BBAC3}" destId="{75C6A852-133D-4865-9768-3E6227E7832F}" srcOrd="13" destOrd="0" presId="urn:microsoft.com/office/officeart/2005/8/layout/list1"/>
    <dgm:cxn modelId="{64FB4AC9-38A0-45E3-B4EB-5E90D8C4E760}" type="presParOf" srcId="{38D2231C-C435-4076-AB7C-598CBF2BBAC3}" destId="{F7CEA300-E722-4156-A5FC-C5D07842AD30}" srcOrd="14" destOrd="0" presId="urn:microsoft.com/office/officeart/2005/8/layout/list1"/>
    <dgm:cxn modelId="{D5B4123B-DC66-48BE-871E-2A9F944B44DA}" type="presParOf" srcId="{38D2231C-C435-4076-AB7C-598CBF2BBAC3}" destId="{68131423-95FA-4947-B0E5-B3838240C974}" srcOrd="15" destOrd="0" presId="urn:microsoft.com/office/officeart/2005/8/layout/list1"/>
    <dgm:cxn modelId="{1B564E24-C08A-41B7-863D-67D57EE14E4A}" type="presParOf" srcId="{38D2231C-C435-4076-AB7C-598CBF2BBAC3}" destId="{1AC8CD96-A1D3-4116-8AC6-C7B5D2A58C98}" srcOrd="16" destOrd="0" presId="urn:microsoft.com/office/officeart/2005/8/layout/list1"/>
    <dgm:cxn modelId="{6C4D082B-5F27-4F0D-B2F0-4275717B9EC3}" type="presParOf" srcId="{1AC8CD96-A1D3-4116-8AC6-C7B5D2A58C98}" destId="{FBF68B0C-207B-409D-85BB-9745DB6A5BDC}" srcOrd="0" destOrd="0" presId="urn:microsoft.com/office/officeart/2005/8/layout/list1"/>
    <dgm:cxn modelId="{82CAC655-5D45-4139-AC5E-C11C146FB70C}" type="presParOf" srcId="{1AC8CD96-A1D3-4116-8AC6-C7B5D2A58C98}" destId="{8C6E7A29-0C13-4082-9CF6-A10EC9AD7074}" srcOrd="1" destOrd="0" presId="urn:microsoft.com/office/officeart/2005/8/layout/list1"/>
    <dgm:cxn modelId="{F9E9E5FF-8A39-4CCD-B34D-C174AD88A69B}" type="presParOf" srcId="{38D2231C-C435-4076-AB7C-598CBF2BBAC3}" destId="{DDD1352A-A412-46F2-9CBE-9CEF8CA320B1}" srcOrd="17" destOrd="0" presId="urn:microsoft.com/office/officeart/2005/8/layout/list1"/>
    <dgm:cxn modelId="{E8F808DA-2E2F-4EC4-B694-2AF89062A0CE}" type="presParOf" srcId="{38D2231C-C435-4076-AB7C-598CBF2BBAC3}" destId="{D1FD3E26-80D6-4DF4-8C91-EA27CA9C23B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91F59-736A-4C91-9D53-BA1EF6E4A11C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5E981B-C9C2-4F24-8A0E-3A4B7A5C4A3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Document Type of Diabetes</a:t>
          </a:r>
        </a:p>
      </dgm:t>
    </dgm:pt>
    <dgm:pt modelId="{CBD03EEC-222E-4302-84B6-2F4F16BA5D82}" type="parTrans" cxnId="{89BCFA5F-29D6-4ECC-AA62-07BB5B5A2BA3}">
      <dgm:prSet/>
      <dgm:spPr/>
      <dgm:t>
        <a:bodyPr/>
        <a:lstStyle/>
        <a:p>
          <a:endParaRPr lang="en-US"/>
        </a:p>
      </dgm:t>
    </dgm:pt>
    <dgm:pt modelId="{08111D57-1D95-4ACE-BB19-A67EDBB0BFD8}" type="sibTrans" cxnId="{89BCFA5F-29D6-4ECC-AA62-07BB5B5A2BA3}">
      <dgm:prSet/>
      <dgm:spPr/>
      <dgm:t>
        <a:bodyPr/>
        <a:lstStyle/>
        <a:p>
          <a:endParaRPr lang="en-US"/>
        </a:p>
      </dgm:t>
    </dgm:pt>
    <dgm:pt modelId="{A94E3E78-CCB3-42BD-9F78-7878D34B57FA}">
      <dgm:prSet phldrT="[Text]"/>
      <dgm:spPr/>
      <dgm:t>
        <a:bodyPr/>
        <a:lstStyle/>
        <a:p>
          <a:r>
            <a:rPr lang="en-US" dirty="0"/>
            <a:t>Type 1</a:t>
          </a:r>
        </a:p>
      </dgm:t>
    </dgm:pt>
    <dgm:pt modelId="{2FC37C8E-0084-47FC-9CAF-81B179165B8E}" type="parTrans" cxnId="{3F54E502-39C6-4DEC-B664-61DB3BA2F293}">
      <dgm:prSet/>
      <dgm:spPr/>
      <dgm:t>
        <a:bodyPr/>
        <a:lstStyle/>
        <a:p>
          <a:endParaRPr lang="en-US"/>
        </a:p>
      </dgm:t>
    </dgm:pt>
    <dgm:pt modelId="{0A379AFF-F057-46AB-8141-2C39E068CF7F}" type="sibTrans" cxnId="{3F54E502-39C6-4DEC-B664-61DB3BA2F293}">
      <dgm:prSet/>
      <dgm:spPr/>
      <dgm:t>
        <a:bodyPr/>
        <a:lstStyle/>
        <a:p>
          <a:endParaRPr lang="en-US"/>
        </a:p>
      </dgm:t>
    </dgm:pt>
    <dgm:pt modelId="{C16C61C1-38B7-4EA8-A9EE-A54687634E20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Document treatment</a:t>
          </a:r>
        </a:p>
      </dgm:t>
    </dgm:pt>
    <dgm:pt modelId="{529B30B0-CC5F-45B8-9F04-D4733284C6AD}" type="parTrans" cxnId="{520A5C58-66FE-4D80-A567-D333E38D87D7}">
      <dgm:prSet/>
      <dgm:spPr/>
      <dgm:t>
        <a:bodyPr/>
        <a:lstStyle/>
        <a:p>
          <a:endParaRPr lang="en-US"/>
        </a:p>
      </dgm:t>
    </dgm:pt>
    <dgm:pt modelId="{8F8D533E-20B1-405A-BA78-0DCBABFBE42E}" type="sibTrans" cxnId="{520A5C58-66FE-4D80-A567-D333E38D87D7}">
      <dgm:prSet/>
      <dgm:spPr/>
      <dgm:t>
        <a:bodyPr/>
        <a:lstStyle/>
        <a:p>
          <a:endParaRPr lang="en-US"/>
        </a:p>
      </dgm:t>
    </dgm:pt>
    <dgm:pt modelId="{33580F61-AC9A-4C1A-B043-CD01F3F0EBB9}">
      <dgm:prSet phldrT="[Text]"/>
      <dgm:spPr/>
      <dgm:t>
        <a:bodyPr/>
        <a:lstStyle/>
        <a:p>
          <a:r>
            <a:rPr lang="en-US" dirty="0"/>
            <a:t>Oral Medication</a:t>
          </a:r>
        </a:p>
      </dgm:t>
    </dgm:pt>
    <dgm:pt modelId="{C51BAAA2-537B-402D-A903-94886666ABD9}" type="parTrans" cxnId="{30B325D3-C1A7-45A4-AFCF-D8C17CD681AA}">
      <dgm:prSet/>
      <dgm:spPr/>
      <dgm:t>
        <a:bodyPr/>
        <a:lstStyle/>
        <a:p>
          <a:endParaRPr lang="en-US"/>
        </a:p>
      </dgm:t>
    </dgm:pt>
    <dgm:pt modelId="{10EE15E7-D9E7-49E4-B563-DE18362303B7}" type="sibTrans" cxnId="{30B325D3-C1A7-45A4-AFCF-D8C17CD681AA}">
      <dgm:prSet/>
      <dgm:spPr/>
      <dgm:t>
        <a:bodyPr/>
        <a:lstStyle/>
        <a:p>
          <a:endParaRPr lang="en-US"/>
        </a:p>
      </dgm:t>
    </dgm:pt>
    <dgm:pt modelId="{31A84AD4-3030-4F52-AE56-E598A111231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Uncomplicated or With Complications?</a:t>
          </a:r>
        </a:p>
      </dgm:t>
    </dgm:pt>
    <dgm:pt modelId="{A2945ACC-DF88-4FD0-825D-D5620BAA47C1}" type="parTrans" cxnId="{AB2B8275-4ACC-469D-A96A-71AB71179539}">
      <dgm:prSet/>
      <dgm:spPr/>
      <dgm:t>
        <a:bodyPr/>
        <a:lstStyle/>
        <a:p>
          <a:endParaRPr lang="en-US"/>
        </a:p>
      </dgm:t>
    </dgm:pt>
    <dgm:pt modelId="{ECBE35E9-FD33-4B6A-A618-2AE217F957C4}" type="sibTrans" cxnId="{AB2B8275-4ACC-469D-A96A-71AB71179539}">
      <dgm:prSet/>
      <dgm:spPr/>
      <dgm:t>
        <a:bodyPr/>
        <a:lstStyle/>
        <a:p>
          <a:endParaRPr lang="en-US"/>
        </a:p>
      </dgm:t>
    </dgm:pt>
    <dgm:pt modelId="{68139634-1EE0-445D-A429-0864DB47DA8D}">
      <dgm:prSet phldrT="[Text]"/>
      <dgm:spPr/>
      <dgm:t>
        <a:bodyPr/>
        <a:lstStyle/>
        <a:p>
          <a:r>
            <a:rPr lang="en-US" dirty="0"/>
            <a:t>Uncomplicated Diabetes Documentation Example:</a:t>
          </a:r>
        </a:p>
        <a:p>
          <a:r>
            <a:rPr lang="en-US" i="1" dirty="0"/>
            <a:t>*For illustrative purposes only</a:t>
          </a:r>
        </a:p>
        <a:p>
          <a:r>
            <a:rPr lang="en-US" dirty="0"/>
            <a:t>“Type 2 diabetes, without complications, A1C 6.7%, stable on Metformin dose. Eye exam=no retinopathy, foot exam=neg” (E11.9)</a:t>
          </a:r>
        </a:p>
        <a:p>
          <a:endParaRPr lang="en-US" b="1" dirty="0"/>
        </a:p>
        <a:p>
          <a:r>
            <a:rPr lang="en-US" b="1" dirty="0"/>
            <a:t>With Complications- see next slide</a:t>
          </a:r>
        </a:p>
      </dgm:t>
    </dgm:pt>
    <dgm:pt modelId="{51BF05DA-AC23-412B-90F3-392A4D5FF025}" type="parTrans" cxnId="{AD3D9478-A844-4436-AAE7-CD3583B80745}">
      <dgm:prSet/>
      <dgm:spPr/>
      <dgm:t>
        <a:bodyPr/>
        <a:lstStyle/>
        <a:p>
          <a:endParaRPr lang="en-US"/>
        </a:p>
      </dgm:t>
    </dgm:pt>
    <dgm:pt modelId="{1AAC89AA-0493-4D4B-8294-31CF26F1A25D}" type="sibTrans" cxnId="{AD3D9478-A844-4436-AAE7-CD3583B80745}">
      <dgm:prSet/>
      <dgm:spPr/>
      <dgm:t>
        <a:bodyPr/>
        <a:lstStyle/>
        <a:p>
          <a:endParaRPr lang="en-US"/>
        </a:p>
      </dgm:t>
    </dgm:pt>
    <dgm:pt modelId="{1FF186A4-5986-43C3-88FB-1BE29DE1C3A4}">
      <dgm:prSet phldrT="[Text]"/>
      <dgm:spPr/>
      <dgm:t>
        <a:bodyPr/>
        <a:lstStyle/>
        <a:p>
          <a:r>
            <a:rPr lang="en-US"/>
            <a:t>Type </a:t>
          </a:r>
          <a:r>
            <a:rPr lang="en-US" dirty="0"/>
            <a:t>2</a:t>
          </a:r>
        </a:p>
      </dgm:t>
    </dgm:pt>
    <dgm:pt modelId="{D3E5A7B2-A412-41DB-B712-793447DFC4FB}" type="parTrans" cxnId="{D2AB1CF2-25EF-4826-8724-19CC9E096017}">
      <dgm:prSet/>
      <dgm:spPr/>
      <dgm:t>
        <a:bodyPr/>
        <a:lstStyle/>
        <a:p>
          <a:endParaRPr lang="en-US"/>
        </a:p>
      </dgm:t>
    </dgm:pt>
    <dgm:pt modelId="{D0313174-51F6-45AA-91B6-DC554A3F412C}" type="sibTrans" cxnId="{D2AB1CF2-25EF-4826-8724-19CC9E096017}">
      <dgm:prSet/>
      <dgm:spPr/>
      <dgm:t>
        <a:bodyPr/>
        <a:lstStyle/>
        <a:p>
          <a:endParaRPr lang="en-US"/>
        </a:p>
      </dgm:t>
    </dgm:pt>
    <dgm:pt modelId="{C7706EE9-EB43-40C5-B043-FB622064FFD8}">
      <dgm:prSet phldrT="[Text]"/>
      <dgm:spPr/>
      <dgm:t>
        <a:bodyPr/>
        <a:lstStyle/>
        <a:p>
          <a:r>
            <a:rPr lang="en-US" dirty="0"/>
            <a:t>Insulin</a:t>
          </a:r>
        </a:p>
      </dgm:t>
    </dgm:pt>
    <dgm:pt modelId="{CC015B30-8BA1-4EAD-AE1F-C878C67AC020}" type="parTrans" cxnId="{FF9DFAB6-426F-43FD-BE17-3BBD706C89B7}">
      <dgm:prSet/>
      <dgm:spPr/>
      <dgm:t>
        <a:bodyPr/>
        <a:lstStyle/>
        <a:p>
          <a:endParaRPr lang="en-US"/>
        </a:p>
      </dgm:t>
    </dgm:pt>
    <dgm:pt modelId="{29BE6311-A044-43B8-A54B-4854B3BC1926}" type="sibTrans" cxnId="{FF9DFAB6-426F-43FD-BE17-3BBD706C89B7}">
      <dgm:prSet/>
      <dgm:spPr/>
      <dgm:t>
        <a:bodyPr/>
        <a:lstStyle/>
        <a:p>
          <a:endParaRPr lang="en-US"/>
        </a:p>
      </dgm:t>
    </dgm:pt>
    <dgm:pt modelId="{48B8D110-1A23-45CE-A164-361C62762D76}">
      <dgm:prSet phldrT="[Text]"/>
      <dgm:spPr/>
      <dgm:t>
        <a:bodyPr/>
        <a:lstStyle/>
        <a:p>
          <a:r>
            <a:rPr lang="en-US" dirty="0"/>
            <a:t>Labs</a:t>
          </a:r>
        </a:p>
      </dgm:t>
    </dgm:pt>
    <dgm:pt modelId="{20AC55B7-B95C-4058-9DCF-242D14029E69}" type="parTrans" cxnId="{38FB12D2-7C97-4935-9295-6AF429064408}">
      <dgm:prSet/>
      <dgm:spPr/>
      <dgm:t>
        <a:bodyPr/>
        <a:lstStyle/>
        <a:p>
          <a:endParaRPr lang="en-US"/>
        </a:p>
      </dgm:t>
    </dgm:pt>
    <dgm:pt modelId="{101F2A3E-CE67-4073-96D2-BFBE3444BE4E}" type="sibTrans" cxnId="{38FB12D2-7C97-4935-9295-6AF429064408}">
      <dgm:prSet/>
      <dgm:spPr/>
      <dgm:t>
        <a:bodyPr/>
        <a:lstStyle/>
        <a:p>
          <a:endParaRPr lang="en-US"/>
        </a:p>
      </dgm:t>
    </dgm:pt>
    <dgm:pt modelId="{4C6D755A-7E87-4B76-BE27-0281601C09FC}">
      <dgm:prSet phldrT="[Text]"/>
      <dgm:spPr/>
      <dgm:t>
        <a:bodyPr/>
        <a:lstStyle/>
        <a:p>
          <a:r>
            <a:rPr lang="en-US"/>
            <a:t>Specialists</a:t>
          </a:r>
          <a:endParaRPr lang="en-US" dirty="0"/>
        </a:p>
      </dgm:t>
    </dgm:pt>
    <dgm:pt modelId="{8A4CF0BB-439E-4D6D-81D6-48956D0EAF20}" type="parTrans" cxnId="{5A2C42CE-BE01-4CF5-B8F8-3385B00665E0}">
      <dgm:prSet/>
      <dgm:spPr/>
      <dgm:t>
        <a:bodyPr/>
        <a:lstStyle/>
        <a:p>
          <a:endParaRPr lang="en-US"/>
        </a:p>
      </dgm:t>
    </dgm:pt>
    <dgm:pt modelId="{6F1AB974-5610-4288-B7E5-F4560C9B105B}" type="sibTrans" cxnId="{5A2C42CE-BE01-4CF5-B8F8-3385B00665E0}">
      <dgm:prSet/>
      <dgm:spPr/>
      <dgm:t>
        <a:bodyPr/>
        <a:lstStyle/>
        <a:p>
          <a:endParaRPr lang="en-US"/>
        </a:p>
      </dgm:t>
    </dgm:pt>
    <dgm:pt modelId="{1939CB32-F406-4231-841A-9D5F0BD05AAD}" type="pres">
      <dgm:prSet presAssocID="{6F691F59-736A-4C91-9D53-BA1EF6E4A11C}" presName="Name0" presStyleCnt="0">
        <dgm:presLayoutVars>
          <dgm:dir/>
          <dgm:animLvl val="lvl"/>
          <dgm:resizeHandles val="exact"/>
        </dgm:presLayoutVars>
      </dgm:prSet>
      <dgm:spPr/>
    </dgm:pt>
    <dgm:pt modelId="{E137998B-EBB1-447D-B7D4-DB7DF975CF31}" type="pres">
      <dgm:prSet presAssocID="{1B5E981B-C9C2-4F24-8A0E-3A4B7A5C4A3B}" presName="composite" presStyleCnt="0"/>
      <dgm:spPr/>
    </dgm:pt>
    <dgm:pt modelId="{CB760CAC-13E0-40D4-A23A-24940925B5D7}" type="pres">
      <dgm:prSet presAssocID="{1B5E981B-C9C2-4F24-8A0E-3A4B7A5C4A3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09EEEA5-B412-4246-9968-B2D22C8F0C86}" type="pres">
      <dgm:prSet presAssocID="{1B5E981B-C9C2-4F24-8A0E-3A4B7A5C4A3B}" presName="desTx" presStyleLbl="revTx" presStyleIdx="0" presStyleCnt="3">
        <dgm:presLayoutVars>
          <dgm:bulletEnabled val="1"/>
        </dgm:presLayoutVars>
      </dgm:prSet>
      <dgm:spPr/>
    </dgm:pt>
    <dgm:pt modelId="{1A694CBA-27EA-4C9D-8E16-B78DAA16DBA6}" type="pres">
      <dgm:prSet presAssocID="{08111D57-1D95-4ACE-BB19-A67EDBB0BFD8}" presName="space" presStyleCnt="0"/>
      <dgm:spPr/>
    </dgm:pt>
    <dgm:pt modelId="{EFC44092-84A0-4DEC-9E72-AA9B0F473CBE}" type="pres">
      <dgm:prSet presAssocID="{C16C61C1-38B7-4EA8-A9EE-A54687634E20}" presName="composite" presStyleCnt="0"/>
      <dgm:spPr/>
    </dgm:pt>
    <dgm:pt modelId="{C22956E2-7DE0-4F9D-8236-8160B349FA40}" type="pres">
      <dgm:prSet presAssocID="{C16C61C1-38B7-4EA8-A9EE-A54687634E20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6888692-9E66-4DCB-863C-31B57E58B021}" type="pres">
      <dgm:prSet presAssocID="{C16C61C1-38B7-4EA8-A9EE-A54687634E20}" presName="desTx" presStyleLbl="revTx" presStyleIdx="1" presStyleCnt="3">
        <dgm:presLayoutVars>
          <dgm:bulletEnabled val="1"/>
        </dgm:presLayoutVars>
      </dgm:prSet>
      <dgm:spPr/>
    </dgm:pt>
    <dgm:pt modelId="{E8A29038-F756-4813-825B-F5C78FC41338}" type="pres">
      <dgm:prSet presAssocID="{8F8D533E-20B1-405A-BA78-0DCBABFBE42E}" presName="space" presStyleCnt="0"/>
      <dgm:spPr/>
    </dgm:pt>
    <dgm:pt modelId="{F05CC80B-6EA5-4024-9855-EDF0C3AB5D6E}" type="pres">
      <dgm:prSet presAssocID="{31A84AD4-3030-4F52-AE56-E598A1112314}" presName="composite" presStyleCnt="0"/>
      <dgm:spPr/>
    </dgm:pt>
    <dgm:pt modelId="{B5ED3C19-3BE3-4A6C-8862-4BFA0B2EAA13}" type="pres">
      <dgm:prSet presAssocID="{31A84AD4-3030-4F52-AE56-E598A1112314}" presName="parTx" presStyleLbl="node1" presStyleIdx="2" presStyleCnt="3" custLinFactNeighborX="-10502" custLinFactNeighborY="2921">
        <dgm:presLayoutVars>
          <dgm:chMax val="0"/>
          <dgm:chPref val="0"/>
          <dgm:bulletEnabled val="1"/>
        </dgm:presLayoutVars>
      </dgm:prSet>
      <dgm:spPr/>
    </dgm:pt>
    <dgm:pt modelId="{1E231DE5-5A1F-4096-BD4F-81C137F87806}" type="pres">
      <dgm:prSet presAssocID="{31A84AD4-3030-4F52-AE56-E598A1112314}" presName="desTx" presStyleLbl="revTx" presStyleIdx="2" presStyleCnt="3" custScaleX="131856" custLinFactNeighborX="1864" custLinFactNeighborY="-1075">
        <dgm:presLayoutVars>
          <dgm:bulletEnabled val="1"/>
        </dgm:presLayoutVars>
      </dgm:prSet>
      <dgm:spPr/>
    </dgm:pt>
  </dgm:ptLst>
  <dgm:cxnLst>
    <dgm:cxn modelId="{3F54E502-39C6-4DEC-B664-61DB3BA2F293}" srcId="{1B5E981B-C9C2-4F24-8A0E-3A4B7A5C4A3B}" destId="{A94E3E78-CCB3-42BD-9F78-7878D34B57FA}" srcOrd="0" destOrd="0" parTransId="{2FC37C8E-0084-47FC-9CAF-81B179165B8E}" sibTransId="{0A379AFF-F057-46AB-8141-2C39E068CF7F}"/>
    <dgm:cxn modelId="{A9B9D21A-6554-41D2-B810-8D2C5C9BEFE6}" type="presOf" srcId="{A94E3E78-CCB3-42BD-9F78-7878D34B57FA}" destId="{B09EEEA5-B412-4246-9968-B2D22C8F0C86}" srcOrd="0" destOrd="0" presId="urn:microsoft.com/office/officeart/2005/8/layout/chevron1"/>
    <dgm:cxn modelId="{2F14DB2A-87A0-43B9-93CC-F751C1874849}" type="presOf" srcId="{6F691F59-736A-4C91-9D53-BA1EF6E4A11C}" destId="{1939CB32-F406-4231-841A-9D5F0BD05AAD}" srcOrd="0" destOrd="0" presId="urn:microsoft.com/office/officeart/2005/8/layout/chevron1"/>
    <dgm:cxn modelId="{89BCFA5F-29D6-4ECC-AA62-07BB5B5A2BA3}" srcId="{6F691F59-736A-4C91-9D53-BA1EF6E4A11C}" destId="{1B5E981B-C9C2-4F24-8A0E-3A4B7A5C4A3B}" srcOrd="0" destOrd="0" parTransId="{CBD03EEC-222E-4302-84B6-2F4F16BA5D82}" sibTransId="{08111D57-1D95-4ACE-BB19-A67EDBB0BFD8}"/>
    <dgm:cxn modelId="{DC206D4D-1162-495E-8ED1-98A856219B90}" type="presOf" srcId="{1B5E981B-C9C2-4F24-8A0E-3A4B7A5C4A3B}" destId="{CB760CAC-13E0-40D4-A23A-24940925B5D7}" srcOrd="0" destOrd="0" presId="urn:microsoft.com/office/officeart/2005/8/layout/chevron1"/>
    <dgm:cxn modelId="{4ECD8653-D69F-4DAA-89CD-652AC7729C0D}" type="presOf" srcId="{68139634-1EE0-445D-A429-0864DB47DA8D}" destId="{1E231DE5-5A1F-4096-BD4F-81C137F87806}" srcOrd="0" destOrd="0" presId="urn:microsoft.com/office/officeart/2005/8/layout/chevron1"/>
    <dgm:cxn modelId="{AB2B8275-4ACC-469D-A96A-71AB71179539}" srcId="{6F691F59-736A-4C91-9D53-BA1EF6E4A11C}" destId="{31A84AD4-3030-4F52-AE56-E598A1112314}" srcOrd="2" destOrd="0" parTransId="{A2945ACC-DF88-4FD0-825D-D5620BAA47C1}" sibTransId="{ECBE35E9-FD33-4B6A-A618-2AE217F957C4}"/>
    <dgm:cxn modelId="{520A5C58-66FE-4D80-A567-D333E38D87D7}" srcId="{6F691F59-736A-4C91-9D53-BA1EF6E4A11C}" destId="{C16C61C1-38B7-4EA8-A9EE-A54687634E20}" srcOrd="1" destOrd="0" parTransId="{529B30B0-CC5F-45B8-9F04-D4733284C6AD}" sibTransId="{8F8D533E-20B1-405A-BA78-0DCBABFBE42E}"/>
    <dgm:cxn modelId="{AD3D9478-A844-4436-AAE7-CD3583B80745}" srcId="{31A84AD4-3030-4F52-AE56-E598A1112314}" destId="{68139634-1EE0-445D-A429-0864DB47DA8D}" srcOrd="0" destOrd="0" parTransId="{51BF05DA-AC23-412B-90F3-392A4D5FF025}" sibTransId="{1AAC89AA-0493-4D4B-8294-31CF26F1A25D}"/>
    <dgm:cxn modelId="{87A6077B-D8A6-4236-91A3-F3B2B5603842}" type="presOf" srcId="{33580F61-AC9A-4C1A-B043-CD01F3F0EBB9}" destId="{16888692-9E66-4DCB-863C-31B57E58B021}" srcOrd="0" destOrd="0" presId="urn:microsoft.com/office/officeart/2005/8/layout/chevron1"/>
    <dgm:cxn modelId="{AF70777B-D54E-472A-BCA0-FBD3C5289126}" type="presOf" srcId="{C16C61C1-38B7-4EA8-A9EE-A54687634E20}" destId="{C22956E2-7DE0-4F9D-8236-8160B349FA40}" srcOrd="0" destOrd="0" presId="urn:microsoft.com/office/officeart/2005/8/layout/chevron1"/>
    <dgm:cxn modelId="{75807999-69ED-492A-B3C7-B80CAD797D1B}" type="presOf" srcId="{31A84AD4-3030-4F52-AE56-E598A1112314}" destId="{B5ED3C19-3BE3-4A6C-8862-4BFA0B2EAA13}" srcOrd="0" destOrd="0" presId="urn:microsoft.com/office/officeart/2005/8/layout/chevron1"/>
    <dgm:cxn modelId="{E26F619D-71AB-411C-B12A-427CD3D5FD30}" type="presOf" srcId="{1FF186A4-5986-43C3-88FB-1BE29DE1C3A4}" destId="{B09EEEA5-B412-4246-9968-B2D22C8F0C86}" srcOrd="0" destOrd="1" presId="urn:microsoft.com/office/officeart/2005/8/layout/chevron1"/>
    <dgm:cxn modelId="{FF9DFAB6-426F-43FD-BE17-3BBD706C89B7}" srcId="{C16C61C1-38B7-4EA8-A9EE-A54687634E20}" destId="{C7706EE9-EB43-40C5-B043-FB622064FFD8}" srcOrd="1" destOrd="0" parTransId="{CC015B30-8BA1-4EAD-AE1F-C878C67AC020}" sibTransId="{29BE6311-A044-43B8-A54B-4854B3BC1926}"/>
    <dgm:cxn modelId="{B17CE6C3-667D-41E3-A9C4-DBAB3194C37D}" type="presOf" srcId="{48B8D110-1A23-45CE-A164-361C62762D76}" destId="{16888692-9E66-4DCB-863C-31B57E58B021}" srcOrd="0" destOrd="2" presId="urn:microsoft.com/office/officeart/2005/8/layout/chevron1"/>
    <dgm:cxn modelId="{0A48C2C4-B466-475D-BA3E-52503A89E13F}" type="presOf" srcId="{4C6D755A-7E87-4B76-BE27-0281601C09FC}" destId="{16888692-9E66-4DCB-863C-31B57E58B021}" srcOrd="0" destOrd="3" presId="urn:microsoft.com/office/officeart/2005/8/layout/chevron1"/>
    <dgm:cxn modelId="{5A2C42CE-BE01-4CF5-B8F8-3385B00665E0}" srcId="{C16C61C1-38B7-4EA8-A9EE-A54687634E20}" destId="{4C6D755A-7E87-4B76-BE27-0281601C09FC}" srcOrd="3" destOrd="0" parTransId="{8A4CF0BB-439E-4D6D-81D6-48956D0EAF20}" sibTransId="{6F1AB974-5610-4288-B7E5-F4560C9B105B}"/>
    <dgm:cxn modelId="{38FB12D2-7C97-4935-9295-6AF429064408}" srcId="{C16C61C1-38B7-4EA8-A9EE-A54687634E20}" destId="{48B8D110-1A23-45CE-A164-361C62762D76}" srcOrd="2" destOrd="0" parTransId="{20AC55B7-B95C-4058-9DCF-242D14029E69}" sibTransId="{101F2A3E-CE67-4073-96D2-BFBE3444BE4E}"/>
    <dgm:cxn modelId="{30B325D3-C1A7-45A4-AFCF-D8C17CD681AA}" srcId="{C16C61C1-38B7-4EA8-A9EE-A54687634E20}" destId="{33580F61-AC9A-4C1A-B043-CD01F3F0EBB9}" srcOrd="0" destOrd="0" parTransId="{C51BAAA2-537B-402D-A903-94886666ABD9}" sibTransId="{10EE15E7-D9E7-49E4-B563-DE18362303B7}"/>
    <dgm:cxn modelId="{0F1292DD-4111-411D-BEE6-C5616FE7BC0C}" type="presOf" srcId="{C7706EE9-EB43-40C5-B043-FB622064FFD8}" destId="{16888692-9E66-4DCB-863C-31B57E58B021}" srcOrd="0" destOrd="1" presId="urn:microsoft.com/office/officeart/2005/8/layout/chevron1"/>
    <dgm:cxn modelId="{D2AB1CF2-25EF-4826-8724-19CC9E096017}" srcId="{1B5E981B-C9C2-4F24-8A0E-3A4B7A5C4A3B}" destId="{1FF186A4-5986-43C3-88FB-1BE29DE1C3A4}" srcOrd="1" destOrd="0" parTransId="{D3E5A7B2-A412-41DB-B712-793447DFC4FB}" sibTransId="{D0313174-51F6-45AA-91B6-DC554A3F412C}"/>
    <dgm:cxn modelId="{A15AC3AB-8B7E-47E5-B74F-71AA3D0FD67D}" type="presParOf" srcId="{1939CB32-F406-4231-841A-9D5F0BD05AAD}" destId="{E137998B-EBB1-447D-B7D4-DB7DF975CF31}" srcOrd="0" destOrd="0" presId="urn:microsoft.com/office/officeart/2005/8/layout/chevron1"/>
    <dgm:cxn modelId="{21A896E1-62EF-4A33-B1B8-11771AA69E64}" type="presParOf" srcId="{E137998B-EBB1-447D-B7D4-DB7DF975CF31}" destId="{CB760CAC-13E0-40D4-A23A-24940925B5D7}" srcOrd="0" destOrd="0" presId="urn:microsoft.com/office/officeart/2005/8/layout/chevron1"/>
    <dgm:cxn modelId="{E256BD4B-41B7-43D8-90BC-3D35B58A421C}" type="presParOf" srcId="{E137998B-EBB1-447D-B7D4-DB7DF975CF31}" destId="{B09EEEA5-B412-4246-9968-B2D22C8F0C86}" srcOrd="1" destOrd="0" presId="urn:microsoft.com/office/officeart/2005/8/layout/chevron1"/>
    <dgm:cxn modelId="{9336F8FB-A340-48FC-BBAE-3E95FCC536E4}" type="presParOf" srcId="{1939CB32-F406-4231-841A-9D5F0BD05AAD}" destId="{1A694CBA-27EA-4C9D-8E16-B78DAA16DBA6}" srcOrd="1" destOrd="0" presId="urn:microsoft.com/office/officeart/2005/8/layout/chevron1"/>
    <dgm:cxn modelId="{22CA6E02-9036-4D8C-9F01-028D6FA03D32}" type="presParOf" srcId="{1939CB32-F406-4231-841A-9D5F0BD05AAD}" destId="{EFC44092-84A0-4DEC-9E72-AA9B0F473CBE}" srcOrd="2" destOrd="0" presId="urn:microsoft.com/office/officeart/2005/8/layout/chevron1"/>
    <dgm:cxn modelId="{61190673-C56D-4204-A209-4BA11399C3B1}" type="presParOf" srcId="{EFC44092-84A0-4DEC-9E72-AA9B0F473CBE}" destId="{C22956E2-7DE0-4F9D-8236-8160B349FA40}" srcOrd="0" destOrd="0" presId="urn:microsoft.com/office/officeart/2005/8/layout/chevron1"/>
    <dgm:cxn modelId="{6E9DA79E-F7E2-41BE-8079-0AAAB2B44345}" type="presParOf" srcId="{EFC44092-84A0-4DEC-9E72-AA9B0F473CBE}" destId="{16888692-9E66-4DCB-863C-31B57E58B021}" srcOrd="1" destOrd="0" presId="urn:microsoft.com/office/officeart/2005/8/layout/chevron1"/>
    <dgm:cxn modelId="{C2FC4355-A860-4958-A3A8-68FB69B25717}" type="presParOf" srcId="{1939CB32-F406-4231-841A-9D5F0BD05AAD}" destId="{E8A29038-F756-4813-825B-F5C78FC41338}" srcOrd="3" destOrd="0" presId="urn:microsoft.com/office/officeart/2005/8/layout/chevron1"/>
    <dgm:cxn modelId="{EF7B4084-8C16-472D-A426-5BD8F52417AF}" type="presParOf" srcId="{1939CB32-F406-4231-841A-9D5F0BD05AAD}" destId="{F05CC80B-6EA5-4024-9855-EDF0C3AB5D6E}" srcOrd="4" destOrd="0" presId="urn:microsoft.com/office/officeart/2005/8/layout/chevron1"/>
    <dgm:cxn modelId="{D64B4B98-A6FD-4301-8F8E-85582F6665A7}" type="presParOf" srcId="{F05CC80B-6EA5-4024-9855-EDF0C3AB5D6E}" destId="{B5ED3C19-3BE3-4A6C-8862-4BFA0B2EAA13}" srcOrd="0" destOrd="0" presId="urn:microsoft.com/office/officeart/2005/8/layout/chevron1"/>
    <dgm:cxn modelId="{97EC3759-477E-4642-855E-4E4C89E87A22}" type="presParOf" srcId="{F05CC80B-6EA5-4024-9855-EDF0C3AB5D6E}" destId="{1E231DE5-5A1F-4096-BD4F-81C137F8780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1247C-9227-4701-9CDA-FD3FE6958573}">
      <dsp:nvSpPr>
        <dsp:cNvPr id="0" name=""/>
        <dsp:cNvSpPr/>
      </dsp:nvSpPr>
      <dsp:spPr>
        <a:xfrm>
          <a:off x="0" y="330101"/>
          <a:ext cx="10972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24E3E-A389-4F7C-9E68-E5406801E1D7}">
      <dsp:nvSpPr>
        <dsp:cNvPr id="0" name=""/>
        <dsp:cNvSpPr/>
      </dsp:nvSpPr>
      <dsp:spPr>
        <a:xfrm>
          <a:off x="548640" y="5381"/>
          <a:ext cx="76809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Over 38 million children and adults in the U.S. have diabetes.</a:t>
          </a:r>
        </a:p>
      </dsp:txBody>
      <dsp:txXfrm>
        <a:off x="580343" y="37084"/>
        <a:ext cx="7617554" cy="586034"/>
      </dsp:txXfrm>
    </dsp:sp>
    <dsp:sp modelId="{E895B105-E0E9-4209-873C-995EC3EC7E04}">
      <dsp:nvSpPr>
        <dsp:cNvPr id="0" name=""/>
        <dsp:cNvSpPr/>
      </dsp:nvSpPr>
      <dsp:spPr>
        <a:xfrm>
          <a:off x="0" y="1328021"/>
          <a:ext cx="10972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175E0-DE45-40C4-A988-97ADB87E8F78}">
      <dsp:nvSpPr>
        <dsp:cNvPr id="0" name=""/>
        <dsp:cNvSpPr/>
      </dsp:nvSpPr>
      <dsp:spPr>
        <a:xfrm>
          <a:off x="548640" y="1003301"/>
          <a:ext cx="76809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8F8F8"/>
              </a:solidFill>
            </a:rPr>
            <a:t>The national cost of diabetes in the U.S. in 2022 </a:t>
          </a:r>
          <a:r>
            <a:rPr lang="en-US" sz="2200" b="0" i="0" kern="1200" dirty="0">
              <a:solidFill>
                <a:srgbClr val="F8F8F8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was more than $412.9 billion, up from $327 billion in 2017.</a:t>
          </a:r>
          <a:endParaRPr lang="en-US" sz="2200" kern="1200" dirty="0">
            <a:solidFill>
              <a:srgbClr val="F8F8F8"/>
            </a:solidFill>
          </a:endParaRPr>
        </a:p>
      </dsp:txBody>
      <dsp:txXfrm>
        <a:off x="580343" y="1035004"/>
        <a:ext cx="7617554" cy="586034"/>
      </dsp:txXfrm>
    </dsp:sp>
    <dsp:sp modelId="{0C08A68B-86D5-4460-8A75-88590F4B28C7}">
      <dsp:nvSpPr>
        <dsp:cNvPr id="0" name=""/>
        <dsp:cNvSpPr/>
      </dsp:nvSpPr>
      <dsp:spPr>
        <a:xfrm>
          <a:off x="0" y="2325941"/>
          <a:ext cx="10972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547BA-108D-491E-8791-E6FB4FE2B135}">
      <dsp:nvSpPr>
        <dsp:cNvPr id="0" name=""/>
        <dsp:cNvSpPr/>
      </dsp:nvSpPr>
      <dsp:spPr>
        <a:xfrm>
          <a:off x="548640" y="2001221"/>
          <a:ext cx="76809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29.2% of seniors 65 and older have diabetes.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580343" y="2032924"/>
        <a:ext cx="7617554" cy="586034"/>
      </dsp:txXfrm>
    </dsp:sp>
    <dsp:sp modelId="{F7CEA300-E722-4156-A5FC-C5D07842AD30}">
      <dsp:nvSpPr>
        <dsp:cNvPr id="0" name=""/>
        <dsp:cNvSpPr/>
      </dsp:nvSpPr>
      <dsp:spPr>
        <a:xfrm>
          <a:off x="0" y="3323861"/>
          <a:ext cx="10972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83E87-5F7F-438E-9BCC-0344D672F782}">
      <dsp:nvSpPr>
        <dsp:cNvPr id="0" name=""/>
        <dsp:cNvSpPr/>
      </dsp:nvSpPr>
      <dsp:spPr>
        <a:xfrm>
          <a:off x="548640" y="2990477"/>
          <a:ext cx="76809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1.2 million new cases annually.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580343" y="3022180"/>
        <a:ext cx="7617554" cy="586034"/>
      </dsp:txXfrm>
    </dsp:sp>
    <dsp:sp modelId="{D1FD3E26-80D6-4DF4-8C91-EA27CA9C23B7}">
      <dsp:nvSpPr>
        <dsp:cNvPr id="0" name=""/>
        <dsp:cNvSpPr/>
      </dsp:nvSpPr>
      <dsp:spPr>
        <a:xfrm>
          <a:off x="0" y="4321781"/>
          <a:ext cx="10972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E7A29-0C13-4082-9CF6-A10EC9AD7074}">
      <dsp:nvSpPr>
        <dsp:cNvPr id="0" name=""/>
        <dsp:cNvSpPr/>
      </dsp:nvSpPr>
      <dsp:spPr>
        <a:xfrm>
          <a:off x="548640" y="3997061"/>
          <a:ext cx="76809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Diabetes was the eighth leading cause of death in the United States in 2021.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580343" y="4028764"/>
        <a:ext cx="761755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60CAC-13E0-40D4-A23A-24940925B5D7}">
      <dsp:nvSpPr>
        <dsp:cNvPr id="0" name=""/>
        <dsp:cNvSpPr/>
      </dsp:nvSpPr>
      <dsp:spPr>
        <a:xfrm>
          <a:off x="3970" y="126465"/>
          <a:ext cx="2814306" cy="81000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Document Type of Diabetes</a:t>
          </a:r>
        </a:p>
      </dsp:txBody>
      <dsp:txXfrm>
        <a:off x="408970" y="126465"/>
        <a:ext cx="2004306" cy="810000"/>
      </dsp:txXfrm>
    </dsp:sp>
    <dsp:sp modelId="{B09EEEA5-B412-4246-9968-B2D22C8F0C86}">
      <dsp:nvSpPr>
        <dsp:cNvPr id="0" name=""/>
        <dsp:cNvSpPr/>
      </dsp:nvSpPr>
      <dsp:spPr>
        <a:xfrm>
          <a:off x="3970" y="1037715"/>
          <a:ext cx="2251445" cy="290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Type 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Type </a:t>
          </a:r>
          <a:r>
            <a:rPr lang="en-US" sz="1500" kern="1200" dirty="0"/>
            <a:t>2</a:t>
          </a:r>
        </a:p>
      </dsp:txBody>
      <dsp:txXfrm>
        <a:off x="3970" y="1037715"/>
        <a:ext cx="2251445" cy="2900027"/>
      </dsp:txXfrm>
    </dsp:sp>
    <dsp:sp modelId="{C22956E2-7DE0-4F9D-8236-8160B349FA40}">
      <dsp:nvSpPr>
        <dsp:cNvPr id="0" name=""/>
        <dsp:cNvSpPr/>
      </dsp:nvSpPr>
      <dsp:spPr>
        <a:xfrm>
          <a:off x="2602277" y="126465"/>
          <a:ext cx="2814306" cy="810000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Document treatment</a:t>
          </a:r>
        </a:p>
      </dsp:txBody>
      <dsp:txXfrm>
        <a:off x="3007277" y="126465"/>
        <a:ext cx="2004306" cy="810000"/>
      </dsp:txXfrm>
    </dsp:sp>
    <dsp:sp modelId="{16888692-9E66-4DCB-863C-31B57E58B021}">
      <dsp:nvSpPr>
        <dsp:cNvPr id="0" name=""/>
        <dsp:cNvSpPr/>
      </dsp:nvSpPr>
      <dsp:spPr>
        <a:xfrm>
          <a:off x="2602277" y="1037715"/>
          <a:ext cx="2251445" cy="290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Oral Medication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Insulin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Labs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Specialists</a:t>
          </a:r>
          <a:endParaRPr lang="en-US" sz="1500" kern="1200" dirty="0"/>
        </a:p>
      </dsp:txBody>
      <dsp:txXfrm>
        <a:off x="2602277" y="1037715"/>
        <a:ext cx="2251445" cy="2900027"/>
      </dsp:txXfrm>
    </dsp:sp>
    <dsp:sp modelId="{B5ED3C19-3BE3-4A6C-8862-4BFA0B2EAA13}">
      <dsp:nvSpPr>
        <dsp:cNvPr id="0" name=""/>
        <dsp:cNvSpPr/>
      </dsp:nvSpPr>
      <dsp:spPr>
        <a:xfrm>
          <a:off x="5263636" y="150125"/>
          <a:ext cx="2814307" cy="810000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Uncomplicated or With Complications?</a:t>
          </a:r>
        </a:p>
      </dsp:txBody>
      <dsp:txXfrm>
        <a:off x="5668636" y="150125"/>
        <a:ext cx="2004307" cy="810000"/>
      </dsp:txXfrm>
    </dsp:sp>
    <dsp:sp modelId="{1E231DE5-5A1F-4096-BD4F-81C137F87806}">
      <dsp:nvSpPr>
        <dsp:cNvPr id="0" name=""/>
        <dsp:cNvSpPr/>
      </dsp:nvSpPr>
      <dsp:spPr>
        <a:xfrm>
          <a:off x="5242551" y="1006540"/>
          <a:ext cx="2968666" cy="290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Uncomplicated Diabetes Documentation Example: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 dirty="0"/>
            <a:t>*For illustrative purposes only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“Type 2 diabetes, without complications, A1C 6.7%, stable on Metformin dose. Eye exam=no retinopathy, foot exam=neg” (E11.9)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With Complications- see next slide</a:t>
          </a:r>
        </a:p>
      </dsp:txBody>
      <dsp:txXfrm>
        <a:off x="5242551" y="1006540"/>
        <a:ext cx="2968666" cy="2900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4E00-A477-9E4C-AC8E-430146DFED61}" type="datetimeFigureOut">
              <a:rPr lang="en-US" smtClean="0">
                <a:latin typeface="Helvetica" pitchFamily="2" charset="0"/>
              </a:rPr>
              <a:pPr/>
              <a:t>5/12/2025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0BB57-8F17-FC42-8E70-6ABBB092C1B3}" type="slidenum">
              <a:rPr lang="en-US" smtClean="0">
                <a:latin typeface="Helvetica" pitchFamily="2" charset="0"/>
              </a:rPr>
              <a:pPr/>
              <a:t>‹#›</a:t>
            </a:fld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B65BB1A8-7437-9145-821D-830D466A1A50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3306A1FA-22B9-2D44-9BCE-CCB148644E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A1FA-22B9-2D44-9BCE-CCB148644E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3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D5BA163-CD4E-51F8-68D8-3D04D152B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257"/>
          <a:stretch/>
        </p:blipFill>
        <p:spPr>
          <a:xfrm>
            <a:off x="-2" y="132739"/>
            <a:ext cx="4923965" cy="6587848"/>
          </a:xfrm>
          <a:prstGeom prst="rect">
            <a:avLst/>
          </a:prstGeom>
        </p:spPr>
      </p:pic>
      <p:sp>
        <p:nvSpPr>
          <p:cNvPr id="4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678861" y="2788508"/>
            <a:ext cx="4489938" cy="144181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marL="3175" indent="-3175" algn="l">
              <a:buNone/>
              <a:defRPr sz="2000" cap="none">
                <a:solidFill>
                  <a:srgbClr val="FFFFFE"/>
                </a:solidFill>
              </a:defRPr>
            </a:lvl1pPr>
            <a:lvl2pPr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Add A Subtitle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678861" y="4847614"/>
            <a:ext cx="4489938" cy="457200"/>
          </a:xfrm>
          <a:prstGeom prst="rect">
            <a:avLst/>
          </a:prstGeom>
        </p:spPr>
        <p:txBody>
          <a:bodyPr vert="horz"/>
          <a:lstStyle>
            <a:lvl1pPr marL="3175" indent="-3175" algn="l">
              <a:buFont typeface="Arial"/>
              <a:buNone/>
              <a:defRPr sz="1300" baseline="0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dirty="0"/>
              <a:t>Presented by: &lt;presenter name&gt;</a:t>
            </a:r>
          </a:p>
        </p:txBody>
      </p:sp>
      <p:sp>
        <p:nvSpPr>
          <p:cNvPr id="45" name="Title 44"/>
          <p:cNvSpPr>
            <a:spLocks noGrp="1"/>
          </p:cNvSpPr>
          <p:nvPr>
            <p:ph type="title" hasCustomPrompt="1"/>
          </p:nvPr>
        </p:nvSpPr>
        <p:spPr>
          <a:xfrm>
            <a:off x="5678861" y="643062"/>
            <a:ext cx="4489938" cy="1852246"/>
          </a:xfrm>
        </p:spPr>
        <p:txBody>
          <a:bodyPr vert="horz" anchor="b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3" name="Wordmark_SmallVersion_RGB-02.png" descr="Wordmark_SmallVersion_RGB-02.png">
            <a:extLst>
              <a:ext uri="{FF2B5EF4-FFF2-40B4-BE49-F238E27FC236}">
                <a16:creationId xmlns:a16="http://schemas.microsoft.com/office/drawing/2014/main" id="{E8CF9C83-AC09-D08D-1709-5A590CC076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07837" y="6140436"/>
            <a:ext cx="2300511" cy="39528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>
            <a:extLst>
              <a:ext uri="{FF2B5EF4-FFF2-40B4-BE49-F238E27FC236}">
                <a16:creationId xmlns:a16="http://schemas.microsoft.com/office/drawing/2014/main" id="{0B991BCC-1A03-5C04-0A03-5B5378EC2022}"/>
              </a:ext>
            </a:extLst>
          </p:cNvPr>
          <p:cNvSpPr/>
          <p:nvPr userDrawn="1"/>
        </p:nvSpPr>
        <p:spPr>
          <a:xfrm>
            <a:off x="5654675" y="6008869"/>
            <a:ext cx="6149943" cy="1"/>
          </a:xfrm>
          <a:prstGeom prst="line">
            <a:avLst/>
          </a:prstGeom>
          <a:ln w="12700">
            <a:solidFill>
              <a:srgbClr val="58A598"/>
            </a:solidFill>
          </a:ln>
        </p:spPr>
        <p:txBody>
          <a:bodyPr lIns="0" tIns="0" rIns="0" bIns="0"/>
          <a:lstStyle/>
          <a:p>
            <a:pPr>
              <a:defRPr sz="1400">
                <a:solidFill>
                  <a:srgbClr val="1D5C42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5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0AE1CC7-010A-9025-6BBB-E254E1392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492" t="27902"/>
          <a:stretch/>
        </p:blipFill>
        <p:spPr>
          <a:xfrm>
            <a:off x="0" y="0"/>
            <a:ext cx="4710901" cy="474974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30175" y="2774374"/>
            <a:ext cx="5764567" cy="225926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Goes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B65F53F-B60C-7059-C9B0-6B759DC874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4710" y="6318736"/>
            <a:ext cx="1918965" cy="32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47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0AE1CC7-010A-9025-6BBB-E254E1392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492" t="27902"/>
          <a:stretch/>
        </p:blipFill>
        <p:spPr>
          <a:xfrm>
            <a:off x="0" y="0"/>
            <a:ext cx="4710901" cy="474974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30175" y="2774374"/>
            <a:ext cx="5764567" cy="225926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Slide Title Goes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73C781-47F7-25FC-CFE7-55B4D21424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4710" y="6318736"/>
            <a:ext cx="1918965" cy="32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44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30175" y="2774374"/>
            <a:ext cx="5764567" cy="225926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Divider Slide Title Goes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C76EA4-D422-BB9B-FD66-3A2D45761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492" t="27902"/>
          <a:stretch/>
        </p:blipFill>
        <p:spPr>
          <a:xfrm>
            <a:off x="0" y="0"/>
            <a:ext cx="4710901" cy="47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4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580195"/>
          </a:xfrm>
        </p:spPr>
        <p:txBody>
          <a:bodyPr/>
          <a:lstStyle>
            <a:lvl1pPr algn="l">
              <a:defRPr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147920"/>
            <a:ext cx="10972800" cy="49782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2610" y="6332762"/>
            <a:ext cx="502678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363BEC4-8B9B-ADA2-DB86-9FEF6FFC1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400798"/>
            <a:ext cx="473476" cy="365125"/>
          </a:xfrm>
          <a:prstGeom prst="rect">
            <a:avLst/>
          </a:prstGeom>
        </p:spPr>
        <p:txBody>
          <a:bodyPr lIns="0" rIns="0"/>
          <a:lstStyle>
            <a:lvl1pPr algn="l">
              <a:defRPr sz="13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fld id="{660AD0E0-DF68-E742-B4F8-07D68D50E5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3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wo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714BDECF-AC8C-3CFD-E9EE-066BEEF3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504" y="2774374"/>
            <a:ext cx="5764567" cy="225926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Goes Here</a:t>
            </a:r>
          </a:p>
        </p:txBody>
      </p:sp>
      <p:pic>
        <p:nvPicPr>
          <p:cNvPr id="5" name="Wordmark_LargeVersion_RGB-01.png" descr="Wordmark_LargeVersion_RGB-01.png">
            <a:extLst>
              <a:ext uri="{FF2B5EF4-FFF2-40B4-BE49-F238E27FC236}">
                <a16:creationId xmlns:a16="http://schemas.microsoft.com/office/drawing/2014/main" id="{D75E515F-D522-8619-5447-65490397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4710" y="6318736"/>
            <a:ext cx="1918966" cy="328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46F500F-4BB2-E3C2-9482-8713684A17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4710" y="6318736"/>
            <a:ext cx="1918965" cy="32780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3C82C50-7C45-EEE1-D1D7-7D4A2640B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8390" r="27800"/>
          <a:stretch/>
        </p:blipFill>
        <p:spPr>
          <a:xfrm>
            <a:off x="7442255" y="-1"/>
            <a:ext cx="4749745" cy="47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97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Two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714BDECF-AC8C-3CFD-E9EE-066BEEF3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504" y="2774374"/>
            <a:ext cx="5764567" cy="225926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Slide Title Goes Here</a:t>
            </a:r>
          </a:p>
        </p:txBody>
      </p:sp>
      <p:pic>
        <p:nvPicPr>
          <p:cNvPr id="5" name="Wordmark_LargeVersion_RGB-01.png" descr="Wordmark_LargeVersion_RGB-01.png">
            <a:extLst>
              <a:ext uri="{FF2B5EF4-FFF2-40B4-BE49-F238E27FC236}">
                <a16:creationId xmlns:a16="http://schemas.microsoft.com/office/drawing/2014/main" id="{D75E515F-D522-8619-5447-65490397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4710" y="6318736"/>
            <a:ext cx="1918966" cy="328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1844CD1-FE26-504C-F46F-C54E261171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4710" y="6318736"/>
            <a:ext cx="1918965" cy="3278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F2D9D21-1611-A106-43CF-274D9A138F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8390" r="27800"/>
          <a:stretch/>
        </p:blipFill>
        <p:spPr>
          <a:xfrm>
            <a:off x="7442255" y="-1"/>
            <a:ext cx="4749745" cy="47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19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Tw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714BDECF-AC8C-3CFD-E9EE-066BEEF3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504" y="2774374"/>
            <a:ext cx="5764567" cy="225926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Divider Slide Title Goes Here</a:t>
            </a:r>
          </a:p>
        </p:txBody>
      </p:sp>
      <p:pic>
        <p:nvPicPr>
          <p:cNvPr id="5" name="Wordmark_LargeVersion_RGB-01.png" descr="Wordmark_LargeVersion_RGB-01.png">
            <a:extLst>
              <a:ext uri="{FF2B5EF4-FFF2-40B4-BE49-F238E27FC236}">
                <a16:creationId xmlns:a16="http://schemas.microsoft.com/office/drawing/2014/main" id="{D75E515F-D522-8619-5447-65490397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4710" y="6318736"/>
            <a:ext cx="1918966" cy="328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A934E4E-7337-8B76-5513-23286FBE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8390" r="27800"/>
          <a:stretch/>
        </p:blipFill>
        <p:spPr>
          <a:xfrm>
            <a:off x="7442255" y="-1"/>
            <a:ext cx="4749745" cy="47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1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Tw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2778710"/>
            <a:ext cx="8636000" cy="247908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>
              <a:defRPr sz="4800" baseline="0">
                <a:solidFill>
                  <a:srgbClr val="1D5C42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Divider Slide Headline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A7068C0-6EB8-A96C-127A-3D31DEF9EB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68" t="-84" r="-1"/>
          <a:stretch/>
        </p:blipFill>
        <p:spPr>
          <a:xfrm rot="5400000">
            <a:off x="5029449" y="610226"/>
            <a:ext cx="2234701" cy="2215093"/>
          </a:xfrm>
          <a:prstGeom prst="rect">
            <a:avLst/>
          </a:prstGeom>
        </p:spPr>
      </p:pic>
      <p:pic>
        <p:nvPicPr>
          <p:cNvPr id="3" name="Wordmark_LargeVersion_RGB-01.png" descr="Wordmark_LargeVersion_RGB-01.png">
            <a:extLst>
              <a:ext uri="{FF2B5EF4-FFF2-40B4-BE49-F238E27FC236}">
                <a16:creationId xmlns:a16="http://schemas.microsoft.com/office/drawing/2014/main" id="{F2C50949-530B-D338-FDDE-4082B6D8EA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74710" y="6318736"/>
            <a:ext cx="1918966" cy="3288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72635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Tw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79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9B342B-E4EA-4D42-4E95-94C753FA5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7837" y="6140437"/>
            <a:ext cx="2300511" cy="39298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D5BA163-CD4E-51F8-68D8-3D04D152B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257"/>
          <a:stretch/>
        </p:blipFill>
        <p:spPr>
          <a:xfrm>
            <a:off x="-2" y="132739"/>
            <a:ext cx="4923965" cy="6587848"/>
          </a:xfrm>
          <a:prstGeom prst="rect">
            <a:avLst/>
          </a:prstGeom>
        </p:spPr>
      </p:pic>
      <p:sp>
        <p:nvSpPr>
          <p:cNvPr id="4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678861" y="2788508"/>
            <a:ext cx="4489938" cy="144181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marL="3175" indent="-3175" algn="l">
              <a:buNone/>
              <a:defRPr sz="2000" cap="none">
                <a:solidFill>
                  <a:schemeClr val="tx1"/>
                </a:solidFill>
              </a:defRPr>
            </a:lvl1pPr>
            <a:lvl2pPr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Add A Subtitle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678861" y="4847614"/>
            <a:ext cx="4489938" cy="457200"/>
          </a:xfrm>
          <a:prstGeom prst="rect">
            <a:avLst/>
          </a:prstGeom>
        </p:spPr>
        <p:txBody>
          <a:bodyPr vert="horz"/>
          <a:lstStyle>
            <a:lvl1pPr marL="3175" indent="-3175" algn="l">
              <a:buFont typeface="Arial"/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Presented by: &lt;presenter name&gt;</a:t>
            </a:r>
          </a:p>
        </p:txBody>
      </p:sp>
      <p:sp>
        <p:nvSpPr>
          <p:cNvPr id="45" name="Title 44"/>
          <p:cNvSpPr>
            <a:spLocks noGrp="1"/>
          </p:cNvSpPr>
          <p:nvPr>
            <p:ph type="title" hasCustomPrompt="1"/>
          </p:nvPr>
        </p:nvSpPr>
        <p:spPr>
          <a:xfrm>
            <a:off x="5678861" y="643062"/>
            <a:ext cx="4489938" cy="1852246"/>
          </a:xfrm>
        </p:spPr>
        <p:txBody>
          <a:bodyPr vert="horz" anchor="b" anchorCtr="0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0B991BCC-1A03-5C04-0A03-5B5378EC2022}"/>
              </a:ext>
            </a:extLst>
          </p:cNvPr>
          <p:cNvSpPr/>
          <p:nvPr userDrawn="1"/>
        </p:nvSpPr>
        <p:spPr>
          <a:xfrm>
            <a:off x="5654675" y="6008869"/>
            <a:ext cx="6149943" cy="1"/>
          </a:xfrm>
          <a:prstGeom prst="line">
            <a:avLst/>
          </a:prstGeom>
          <a:ln w="12700">
            <a:solidFill>
              <a:schemeClr val="accent5"/>
            </a:solidFill>
          </a:ln>
        </p:spPr>
        <p:txBody>
          <a:bodyPr lIns="0" tIns="0" rIns="0" bIns="0"/>
          <a:lstStyle/>
          <a:p>
            <a:pPr>
              <a:defRPr sz="1400">
                <a:solidFill>
                  <a:srgbClr val="1D5C42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500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580195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162611"/>
            <a:ext cx="10972800" cy="4880549"/>
          </a:xfrm>
        </p:spPr>
        <p:txBody>
          <a:bodyPr lIns="0" rIns="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09600" y="6400798"/>
            <a:ext cx="473476" cy="365125"/>
          </a:xfrm>
          <a:prstGeom prst="rect">
            <a:avLst/>
          </a:prstGeom>
        </p:spPr>
        <p:txBody>
          <a:bodyPr lIns="0" rIns="0"/>
          <a:lstStyle>
            <a:lvl1pPr algn="l">
              <a:defRPr/>
            </a:lvl1pPr>
          </a:lstStyle>
          <a:p>
            <a:fld id="{660AD0E0-DF68-E742-B4F8-07D68D50E5A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6D6D09-B49D-874C-1C68-ECC2007C6D39}"/>
              </a:ext>
            </a:extLst>
          </p:cNvPr>
          <p:cNvCxnSpPr/>
          <p:nvPr userDrawn="1"/>
        </p:nvCxnSpPr>
        <p:spPr bwMode="auto">
          <a:xfrm>
            <a:off x="609600" y="928102"/>
            <a:ext cx="10972800" cy="15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0E13A-30F5-85F3-5E1F-12592059F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610" y="6332762"/>
            <a:ext cx="5026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31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8D767D-81EB-2F86-A842-FC716EF463A6}"/>
              </a:ext>
            </a:extLst>
          </p:cNvPr>
          <p:cNvSpPr/>
          <p:nvPr userDrawn="1"/>
        </p:nvSpPr>
        <p:spPr>
          <a:xfrm>
            <a:off x="1" y="0"/>
            <a:ext cx="3977196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1013173"/>
            <a:ext cx="2888039" cy="4525963"/>
          </a:xfrm>
        </p:spPr>
        <p:txBody>
          <a:bodyPr lIns="0" rIns="0" anchor="t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69206" y="1013173"/>
            <a:ext cx="7032287" cy="4525963"/>
          </a:xfrm>
        </p:spPr>
        <p:txBody>
          <a:bodyPr lIns="0" rIns="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AAB1796-ABF0-8A4B-E3FC-EC48158A0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610" y="6332762"/>
            <a:ext cx="5026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CB76AB86-FD61-6186-BFA5-50054E970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408737"/>
            <a:ext cx="473476" cy="365125"/>
          </a:xfrm>
          <a:prstGeom prst="rect">
            <a:avLst/>
          </a:prstGeom>
        </p:spPr>
        <p:txBody>
          <a:bodyPr lIns="0" rIns="0"/>
          <a:lstStyle>
            <a:lvl1pPr algn="l">
              <a:defRPr sz="1300" b="0" i="0">
                <a:solidFill>
                  <a:srgbClr val="CECECE"/>
                </a:solidFill>
                <a:latin typeface="Helvetica" pitchFamily="2" charset="0"/>
              </a:defRPr>
            </a:lvl1pPr>
          </a:lstStyle>
          <a:p>
            <a:fld id="{660AD0E0-DF68-E742-B4F8-07D68D50E5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6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156352"/>
            <a:ext cx="5386917" cy="4563051"/>
          </a:xfrm>
        </p:spPr>
        <p:txBody>
          <a:bodyPr lIns="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1156352"/>
            <a:ext cx="5389033" cy="4563051"/>
          </a:xfrm>
        </p:spPr>
        <p:txBody>
          <a:bodyPr lIns="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580195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E7464A4-1568-33E9-4978-29CC12DEE4EF}"/>
              </a:ext>
            </a:extLst>
          </p:cNvPr>
          <p:cNvCxnSpPr/>
          <p:nvPr userDrawn="1"/>
        </p:nvCxnSpPr>
        <p:spPr bwMode="auto">
          <a:xfrm>
            <a:off x="609600" y="928102"/>
            <a:ext cx="10972800" cy="15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4F3DA487-CE62-4F9A-3CF8-0D61978ED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610" y="6332762"/>
            <a:ext cx="5026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0AFE52E1-6265-734E-17FC-71AB7D22A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9600" y="6400798"/>
            <a:ext cx="473476" cy="365125"/>
          </a:xfrm>
          <a:prstGeom prst="rect">
            <a:avLst/>
          </a:prstGeom>
        </p:spPr>
        <p:txBody>
          <a:bodyPr lIns="0" rIns="0"/>
          <a:lstStyle>
            <a:lvl1pPr algn="l">
              <a:defRPr sz="13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fld id="{660AD0E0-DF68-E742-B4F8-07D68D50E5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5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/>
          <p:cNvSpPr>
            <a:spLocks noGrp="1"/>
          </p:cNvSpPr>
          <p:nvPr>
            <p:ph type="tbl" sz="quarter" idx="10"/>
          </p:nvPr>
        </p:nvSpPr>
        <p:spPr>
          <a:xfrm>
            <a:off x="1297782" y="1245615"/>
            <a:ext cx="9596437" cy="37058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781" y="5124454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58019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AE11EE-30D6-395E-293A-637FA5F05C2D}"/>
              </a:ext>
            </a:extLst>
          </p:cNvPr>
          <p:cNvCxnSpPr/>
          <p:nvPr userDrawn="1"/>
        </p:nvCxnSpPr>
        <p:spPr bwMode="auto">
          <a:xfrm>
            <a:off x="609600" y="928102"/>
            <a:ext cx="10972800" cy="15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BC7EE2D4-E95E-D3FF-9C93-6795E0212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610" y="6332762"/>
            <a:ext cx="5026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1C5F591B-3593-DC15-1F22-ED98E5F71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400798"/>
            <a:ext cx="473476" cy="365125"/>
          </a:xfrm>
          <a:prstGeom prst="rect">
            <a:avLst/>
          </a:prstGeom>
        </p:spPr>
        <p:txBody>
          <a:bodyPr lIns="0" rIns="0"/>
          <a:lstStyle>
            <a:lvl1pPr algn="l">
              <a:defRPr sz="13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fld id="{660AD0E0-DF68-E742-B4F8-07D68D50E5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0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60272" y="1243659"/>
            <a:ext cx="6400800" cy="3854285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2610" y="6332762"/>
            <a:ext cx="502678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B3225-B11E-5A3F-7EB4-07B2ACCD47A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09601" y="1162611"/>
            <a:ext cx="3855868" cy="4880549"/>
          </a:xfrm>
        </p:spPr>
        <p:txBody>
          <a:bodyPr lIns="0" rIns="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1AD72E-0BE7-E44D-CB97-6C0278635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580195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74F4A5-DE4A-5B5E-C6CD-5599AAAF41C3}"/>
              </a:ext>
            </a:extLst>
          </p:cNvPr>
          <p:cNvCxnSpPr/>
          <p:nvPr userDrawn="1"/>
        </p:nvCxnSpPr>
        <p:spPr bwMode="auto">
          <a:xfrm>
            <a:off x="609600" y="928102"/>
            <a:ext cx="10972800" cy="15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67456E-E7A1-DAA9-97BF-2258E8EE594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60272" y="5238323"/>
            <a:ext cx="6400800" cy="461141"/>
          </a:xfrm>
        </p:spPr>
        <p:txBody>
          <a:bodyPr lIns="0" rIns="0">
            <a:normAutofit/>
          </a:bodyPr>
          <a:lstStyle>
            <a:lvl1pPr marL="0" indent="0">
              <a:buNone/>
              <a:defRPr sz="13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Caption goes here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4C5AE69C-F798-4088-EC61-9F6FA6B99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400798"/>
            <a:ext cx="473476" cy="365125"/>
          </a:xfrm>
          <a:prstGeom prst="rect">
            <a:avLst/>
          </a:prstGeom>
        </p:spPr>
        <p:txBody>
          <a:bodyPr lIns="0" rIns="0"/>
          <a:lstStyle>
            <a:lvl1pPr algn="l">
              <a:defRPr sz="13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fld id="{660AD0E0-DF68-E742-B4F8-07D68D50E5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34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2610" y="6332762"/>
            <a:ext cx="502678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58019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9A900CC-DBC4-8ABB-C0B9-F56B1F6EEA29}"/>
              </a:ext>
            </a:extLst>
          </p:cNvPr>
          <p:cNvCxnSpPr/>
          <p:nvPr userDrawn="1"/>
        </p:nvCxnSpPr>
        <p:spPr bwMode="auto">
          <a:xfrm>
            <a:off x="609600" y="928102"/>
            <a:ext cx="10972800" cy="15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2C7C3269-EFB2-46AE-D57F-30E2828EE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400798"/>
            <a:ext cx="473476" cy="365125"/>
          </a:xfrm>
          <a:prstGeom prst="rect">
            <a:avLst/>
          </a:prstGeom>
        </p:spPr>
        <p:txBody>
          <a:bodyPr lIns="0" rIns="0"/>
          <a:lstStyle>
            <a:lvl1pPr algn="l">
              <a:defRPr sz="13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fld id="{660AD0E0-DF68-E742-B4F8-07D68D50E5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5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09600" y="1655787"/>
            <a:ext cx="5764567" cy="225926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Divider 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80366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8019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7920"/>
            <a:ext cx="10972800" cy="49782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82610" y="6332762"/>
            <a:ext cx="5026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8CC8AF-555F-7A41-BE2D-7A7959DCA30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774710" y="6318736"/>
            <a:ext cx="1918965" cy="327803"/>
          </a:xfrm>
          <a:prstGeom prst="rect">
            <a:avLst/>
          </a:prstGeom>
        </p:spPr>
      </p:pic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A463EE69-0168-D1DE-00C2-A190D0470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400798"/>
            <a:ext cx="473476" cy="365125"/>
          </a:xfrm>
          <a:prstGeom prst="rect">
            <a:avLst/>
          </a:prstGeom>
        </p:spPr>
        <p:txBody>
          <a:bodyPr lIns="0" rIns="0"/>
          <a:lstStyle>
            <a:lvl1pPr algn="l">
              <a:defRPr sz="13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fld id="{660AD0E0-DF68-E742-B4F8-07D68D50E5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9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4" r:id="rId8"/>
    <p:sldLayoutId id="2147483651" r:id="rId9"/>
    <p:sldLayoutId id="2147483662" r:id="rId10"/>
    <p:sldLayoutId id="2147483666" r:id="rId11"/>
    <p:sldLayoutId id="2147483663" r:id="rId12"/>
    <p:sldLayoutId id="2147483661" r:id="rId13"/>
    <p:sldLayoutId id="2147483658" r:id="rId14"/>
    <p:sldLayoutId id="2147483667" r:id="rId15"/>
    <p:sldLayoutId id="2147483664" r:id="rId16"/>
    <p:sldLayoutId id="2147483665" r:id="rId17"/>
    <p:sldLayoutId id="2147483660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chemeClr val="tx1"/>
          </a:solidFill>
          <a:latin typeface="Trebuchet MS" panose="020B0703020202090204" pitchFamily="34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>
              <a:lumMod val="10000"/>
            </a:schemeClr>
          </a:solidFill>
          <a:latin typeface="Helvetica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6">
              <a:lumMod val="10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lumMod val="10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accent6">
              <a:lumMod val="10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accent6">
              <a:lumMod val="10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3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9.png"/><Relationship Id="rId4" Type="http://schemas.openxmlformats.org/officeDocument/2006/relationships/diagramData" Target="../diagrams/data1.xml"/><Relationship Id="rId9" Type="http://schemas.openxmlformats.org/officeDocument/2006/relationships/hyperlink" Target="https://diabetes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3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84C8E-8444-FD59-1EDB-7735CBA2F5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Providers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430EE4-BFBC-82CB-C49C-F9EFFFA730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By: Sarah Dumais, RN, BSN, CRC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87EAD62-094F-212B-90C3-428F13F4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Diabetes Documentation and Coding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EFFC4-3FA8-0142-AFE8-A2EFB5FB1836}"/>
              </a:ext>
            </a:extLst>
          </p:cNvPr>
          <p:cNvSpPr txBox="1"/>
          <p:nvPr/>
        </p:nvSpPr>
        <p:spPr>
          <a:xfrm>
            <a:off x="9092299" y="6159642"/>
            <a:ext cx="266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/>
                </a:solidFill>
                <a:latin typeface="Helvetica" pitchFamily="2" charset="0"/>
              </a:rPr>
              <a:t>Copyright 2024, Martin’s Point Health Care, Inc. These materials may not be reproduced or distributed without the prior written permission of Martin’s Point.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5562D9E-487B-8639-4700-80674B2054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9794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25"/>
    </mc:Choice>
    <mc:Fallback>
      <p:transition spd="slow" advTm="36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5C3AE-C8AD-7ED6-F674-156EFFC2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in the United States*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D4749-DD07-5822-A047-3DD2066FB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AD0E0-DF68-E742-B4F8-07D68D50E5A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CF9A8BA-1D2B-B2F7-2100-579A5A458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921973"/>
              </p:ext>
            </p:extLst>
          </p:nvPr>
        </p:nvGraphicFramePr>
        <p:xfrm>
          <a:off x="609600" y="1162050"/>
          <a:ext cx="10972800" cy="488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DBA0DC8-3536-436D-5793-FBA16DF15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*Source American Diabetes Association 1/29/2025</a:t>
            </a:r>
            <a:br>
              <a:rPr lang="en-US" dirty="0"/>
            </a:br>
            <a:r>
              <a:rPr lang="en-US" dirty="0">
                <a:hlinkClick r:id="rId9"/>
              </a:rPr>
              <a:t>https://diabetes.org/</a:t>
            </a:r>
            <a:endParaRPr lang="en-US" dirty="0"/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C2C80AE-C342-C38B-F978-D8A226E49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4144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527"/>
    </mc:Choice>
    <mc:Fallback>
      <p:transition spd="slow" advTm="44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47176-C415-2231-A2E4-ADCA702E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1F6C-F750-CAB7-7154-01051FE5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Documenting Diabetes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DFC85-5E1D-BC0F-8E1D-10E1703980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AD0E0-DF68-E742-B4F8-07D68D50E5A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E71155-2EDE-1E71-DECC-BE5B80C2FFF3}"/>
              </a:ext>
            </a:extLst>
          </p:cNvPr>
          <p:cNvSpPr txBox="1"/>
          <p:nvPr/>
        </p:nvSpPr>
        <p:spPr>
          <a:xfrm>
            <a:off x="609600" y="1051406"/>
            <a:ext cx="7360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Providers should document the type of diabetes, the body system affected, and the complications affecting that body system. Providers may use as many codes within a particular category as are necessary to describe all the complications of the disease*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2D13D5-B12F-2E48-5A04-D49F9B5C4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*https://www.cms.gov/files/document/fy-2025-icd-10-cm-coding-guidelines.pdf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457BBB9E-14D9-A93F-2CDA-A9EBECB30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049337"/>
              </p:ext>
            </p:extLst>
          </p:nvPr>
        </p:nvGraphicFramePr>
        <p:xfrm>
          <a:off x="1548142" y="2357776"/>
          <a:ext cx="8377472" cy="406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FF133BE-DFB8-50B9-A3E8-F22DDA733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700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132"/>
    </mc:Choice>
    <mc:Fallback>
      <p:transition spd="slow" advTm="76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B11D-CE77-0B22-BA3A-ED249B85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Complications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4B858-239F-EA83-0AE1-55A1777CF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AD0E0-DF68-E742-B4F8-07D68D50E5A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BA206D-4EF2-8E90-A984-A85389E95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755355"/>
              </p:ext>
            </p:extLst>
          </p:nvPr>
        </p:nvGraphicFramePr>
        <p:xfrm>
          <a:off x="1414883" y="2194779"/>
          <a:ext cx="7739391" cy="3750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962">
                  <a:extLst>
                    <a:ext uri="{9D8B030D-6E8A-4147-A177-3AD203B41FA5}">
                      <a16:colId xmlns:a16="http://schemas.microsoft.com/office/drawing/2014/main" val="3769296143"/>
                    </a:ext>
                  </a:extLst>
                </a:gridCol>
                <a:gridCol w="1121182">
                  <a:extLst>
                    <a:ext uri="{9D8B030D-6E8A-4147-A177-3AD203B41FA5}">
                      <a16:colId xmlns:a16="http://schemas.microsoft.com/office/drawing/2014/main" val="3984607885"/>
                    </a:ext>
                  </a:extLst>
                </a:gridCol>
                <a:gridCol w="4307247">
                  <a:extLst>
                    <a:ext uri="{9D8B030D-6E8A-4147-A177-3AD203B41FA5}">
                      <a16:colId xmlns:a16="http://schemas.microsoft.com/office/drawing/2014/main" val="3593965039"/>
                    </a:ext>
                  </a:extLst>
                </a:gridCol>
              </a:tblGrid>
              <a:tr h="969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ICD-10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Documentation Example</a:t>
                      </a:r>
                    </a:p>
                    <a:p>
                      <a:pPr algn="ctr"/>
                      <a:r>
                        <a:rPr lang="en-US" sz="1200" dirty="0"/>
                        <a:t>*for illustrative purposes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24531"/>
                  </a:ext>
                </a:extLst>
              </a:tr>
              <a:tr h="6787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Diabetes with CKD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E10.22</a:t>
                      </a:r>
                    </a:p>
                    <a:p>
                      <a:pPr algn="ctr"/>
                      <a:r>
                        <a:rPr lang="en-US" sz="1200" dirty="0"/>
                        <a:t>E11.22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“Type 2 diabetes with stage 3b CKD, sees nephrology for management of CKD, order CMP.”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545223"/>
                  </a:ext>
                </a:extLst>
              </a:tr>
              <a:tr h="6787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Diabetes with Neuropathy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E10.40</a:t>
                      </a:r>
                    </a:p>
                    <a:p>
                      <a:pPr algn="ctr"/>
                      <a:r>
                        <a:rPr lang="en-US" sz="1200" dirty="0"/>
                        <a:t>E11.40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“Type 2 diabetes with neuropathy, bilateral feet numbness and tingling, taking gabapentin.”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35920"/>
                  </a:ext>
                </a:extLst>
              </a:tr>
              <a:tr h="6787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Diabetes with Cataracts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E10.36</a:t>
                      </a:r>
                    </a:p>
                    <a:p>
                      <a:pPr algn="ctr"/>
                      <a:r>
                        <a:rPr lang="en-US" sz="1200" dirty="0"/>
                        <a:t>E11.36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“Type 2 diabetes with cataracts, recent eye exam showed moderate cataracts, stable at this time.”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29250"/>
                  </a:ext>
                </a:extLst>
              </a:tr>
              <a:tr h="7447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Diabetes with Retinopathy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E10.319</a:t>
                      </a:r>
                    </a:p>
                    <a:p>
                      <a:pPr algn="ctr"/>
                      <a:r>
                        <a:rPr lang="en-US" sz="1200" dirty="0"/>
                        <a:t>E11.319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“Type 2 diabetes with retinopathy, annual eye exam showed diabetic retinopathy, being managed by ophthalmology.”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419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AA25C1-9610-5985-A684-B0A035C77247}"/>
              </a:ext>
            </a:extLst>
          </p:cNvPr>
          <p:cNvSpPr txBox="1"/>
          <p:nvPr/>
        </p:nvSpPr>
        <p:spPr>
          <a:xfrm>
            <a:off x="609600" y="1063141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Providers should document any associated complication and how that condition is linked to diabetes. Per ICD-10 coding guidelines, there are several diabetes complications considered to have a presumed causal relationship between diabetes and the complication.*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C62A233-512C-4EBF-1B3F-29AC263AB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*https://www.cms.gov/files/document/fy-2025-icd-10-cm-coding-guidelines.pdf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E87E5034-3B59-DC35-2846-F461CD96B9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7204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644"/>
    </mc:Choice>
    <mc:Fallback>
      <p:transition spd="slow" advTm="106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DB61D9-86D6-A222-F192-089404C0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Check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3FAF94-C879-8E22-BCED-5DB0DB871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Assess and document co-existing conditions that affect patient care/treatment/management.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Review &amp; update the problem list &amp; medication list,  document physical findings, comment on results.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Documentation shows how the condition is being treated/managed.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The assessment &amp; plan accurately reflects how the condition is being treated/managed.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Diagnosis matches the documentation.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Documentation of the diagnosis supports the ICD-10 code documented by the provider.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Conditions that are resolved AND no longer being treated may be identified by a historical diagnosis.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diagnosis is documented to the highest level of specificity (if known).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When applicable- severity, laterality, type.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8912A33-4DE1-DEC6-14EA-D0633DFF3E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5387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93"/>
    </mc:Choice>
    <mc:Fallback>
      <p:transition spd="slow" advTm="57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AD860-B60D-47E6-CE90-24A53589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Questions? Contact us at RASupport@martinspoint.org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C99870B-F32B-69BC-7E0E-0C8DDF546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3775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64"/>
    </mc:Choice>
    <mc:Fallback>
      <p:transition spd="slow" advTm="10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004e42">
      <a:dk1>
        <a:srgbClr val="004E41"/>
      </a:dk1>
      <a:lt1>
        <a:srgbClr val="F8F8F8"/>
      </a:lt1>
      <a:dk2>
        <a:srgbClr val="B6C7D2"/>
      </a:dk2>
      <a:lt2>
        <a:srgbClr val="3F515B"/>
      </a:lt2>
      <a:accent1>
        <a:srgbClr val="007F7F"/>
      </a:accent1>
      <a:accent2>
        <a:srgbClr val="F0B323"/>
      </a:accent2>
      <a:accent3>
        <a:srgbClr val="2A78CB"/>
      </a:accent3>
      <a:accent4>
        <a:srgbClr val="F36B10"/>
      </a:accent4>
      <a:accent5>
        <a:srgbClr val="C4CBCC"/>
      </a:accent5>
      <a:accent6>
        <a:srgbClr val="E0DCD8"/>
      </a:accent6>
      <a:hlink>
        <a:srgbClr val="2A78CB"/>
      </a:hlink>
      <a:folHlink>
        <a:srgbClr val="007F7F"/>
      </a:folHlink>
    </a:clrScheme>
    <a:fontScheme name="Martin's Point PC Fonts">
      <a:majorFont>
        <a:latin typeface="Trebuchet MS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92D05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553</Words>
  <Application>Microsoft Office PowerPoint</Application>
  <PresentationFormat>Widescreen</PresentationFormat>
  <Paragraphs>66</Paragraphs>
  <Slides>6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Helvetica</vt:lpstr>
      <vt:lpstr>Trebuchet MS</vt:lpstr>
      <vt:lpstr>Wingdings</vt:lpstr>
      <vt:lpstr>Office Theme</vt:lpstr>
      <vt:lpstr>Diabetes Documentation and Coding</vt:lpstr>
      <vt:lpstr>Diabetes in the United States*</vt:lpstr>
      <vt:lpstr>Documenting Diabetes</vt:lpstr>
      <vt:lpstr>Diabetes Complications</vt:lpstr>
      <vt:lpstr>Documentation Check</vt:lpstr>
      <vt:lpstr>Questions? Contact us at RASupport@martinspoint.org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Sarah Dumais</dc:creator>
  <cp:keywords/>
  <dc:description/>
  <cp:lastModifiedBy>Sarah Dumais</cp:lastModifiedBy>
  <cp:revision>112</cp:revision>
  <dcterms:created xsi:type="dcterms:W3CDTF">2017-04-11T20:40:03Z</dcterms:created>
  <dcterms:modified xsi:type="dcterms:W3CDTF">2025-05-12T15:56:16Z</dcterms:modified>
  <cp:category/>
</cp:coreProperties>
</file>